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01"/>
  </p:notesMasterIdLst>
  <p:sldIdLst>
    <p:sldId id="377" r:id="rId2"/>
    <p:sldId id="1224" r:id="rId3"/>
    <p:sldId id="1225" r:id="rId4"/>
    <p:sldId id="1231" r:id="rId5"/>
    <p:sldId id="1232" r:id="rId6"/>
    <p:sldId id="1233" r:id="rId7"/>
    <p:sldId id="1234" r:id="rId8"/>
    <p:sldId id="1221" r:id="rId9"/>
    <p:sldId id="1222" r:id="rId10"/>
    <p:sldId id="1131" r:id="rId11"/>
    <p:sldId id="1132" r:id="rId12"/>
    <p:sldId id="1133" r:id="rId13"/>
    <p:sldId id="1134" r:id="rId14"/>
    <p:sldId id="1135" r:id="rId15"/>
    <p:sldId id="1213" r:id="rId16"/>
    <p:sldId id="1194" r:id="rId17"/>
    <p:sldId id="1195" r:id="rId18"/>
    <p:sldId id="1055" r:id="rId19"/>
    <p:sldId id="1236" r:id="rId20"/>
    <p:sldId id="1237" r:id="rId21"/>
    <p:sldId id="1238" r:id="rId22"/>
    <p:sldId id="1045" r:id="rId23"/>
    <p:sldId id="1239" r:id="rId24"/>
    <p:sldId id="1240" r:id="rId25"/>
    <p:sldId id="1241" r:id="rId26"/>
    <p:sldId id="1242" r:id="rId27"/>
    <p:sldId id="1245" r:id="rId28"/>
    <p:sldId id="1247" r:id="rId29"/>
    <p:sldId id="1246" r:id="rId30"/>
    <p:sldId id="1248" r:id="rId31"/>
    <p:sldId id="1250" r:id="rId32"/>
    <p:sldId id="1251" r:id="rId33"/>
    <p:sldId id="1252" r:id="rId34"/>
    <p:sldId id="1253" r:id="rId35"/>
    <p:sldId id="1254" r:id="rId36"/>
    <p:sldId id="1255" r:id="rId37"/>
    <p:sldId id="1256" r:id="rId38"/>
    <p:sldId id="1257" r:id="rId39"/>
    <p:sldId id="1259" r:id="rId40"/>
    <p:sldId id="1260" r:id="rId41"/>
    <p:sldId id="1261" r:id="rId42"/>
    <p:sldId id="1061" r:id="rId43"/>
    <p:sldId id="1265" r:id="rId44"/>
    <p:sldId id="1266" r:id="rId45"/>
    <p:sldId id="1273" r:id="rId46"/>
    <p:sldId id="1087" r:id="rId47"/>
    <p:sldId id="1089" r:id="rId48"/>
    <p:sldId id="1178" r:id="rId49"/>
    <p:sldId id="1092" r:id="rId50"/>
    <p:sldId id="1274" r:id="rId51"/>
    <p:sldId id="1096" r:id="rId52"/>
    <p:sldId id="1116" r:id="rId53"/>
    <p:sldId id="1099" r:id="rId54"/>
    <p:sldId id="1102" r:id="rId55"/>
    <p:sldId id="1112" r:id="rId56"/>
    <p:sldId id="1270" r:id="rId57"/>
    <p:sldId id="1271" r:id="rId58"/>
    <p:sldId id="1275" r:id="rId59"/>
    <p:sldId id="1276" r:id="rId60"/>
    <p:sldId id="1277" r:id="rId61"/>
    <p:sldId id="1278" r:id="rId62"/>
    <p:sldId id="1262" r:id="rId63"/>
    <p:sldId id="1263" r:id="rId64"/>
    <p:sldId id="1264" r:id="rId65"/>
    <p:sldId id="913" r:id="rId66"/>
    <p:sldId id="1065" r:id="rId67"/>
    <p:sldId id="1066" r:id="rId68"/>
    <p:sldId id="1067" r:id="rId69"/>
    <p:sldId id="1068" r:id="rId70"/>
    <p:sldId id="1069" r:id="rId71"/>
    <p:sldId id="1070" r:id="rId72"/>
    <p:sldId id="1071" r:id="rId73"/>
    <p:sldId id="1072" r:id="rId74"/>
    <p:sldId id="1267" r:id="rId75"/>
    <p:sldId id="1282" r:id="rId76"/>
    <p:sldId id="1279" r:id="rId77"/>
    <p:sldId id="1280" r:id="rId78"/>
    <p:sldId id="1284" r:id="rId79"/>
    <p:sldId id="1281" r:id="rId80"/>
    <p:sldId id="1268" r:id="rId81"/>
    <p:sldId id="1269" r:id="rId82"/>
    <p:sldId id="1235" r:id="rId83"/>
    <p:sldId id="1154" r:id="rId84"/>
    <p:sldId id="1155" r:id="rId85"/>
    <p:sldId id="1156" r:id="rId86"/>
    <p:sldId id="1157" r:id="rId87"/>
    <p:sldId id="1158" r:id="rId88"/>
    <p:sldId id="1159" r:id="rId89"/>
    <p:sldId id="1160" r:id="rId90"/>
    <p:sldId id="1206" r:id="rId91"/>
    <p:sldId id="1207" r:id="rId92"/>
    <p:sldId id="1208" r:id="rId93"/>
    <p:sldId id="1209" r:id="rId94"/>
    <p:sldId id="1210" r:id="rId95"/>
    <p:sldId id="1211" r:id="rId96"/>
    <p:sldId id="1214" r:id="rId97"/>
    <p:sldId id="1215" r:id="rId98"/>
    <p:sldId id="1216" r:id="rId99"/>
    <p:sldId id="569" r:id="rId100"/>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B91A04-AED5-4BEF-B791-D5C55A1FBDE5}">
          <p14:sldIdLst>
            <p14:sldId id="377"/>
            <p14:sldId id="1224"/>
            <p14:sldId id="1225"/>
            <p14:sldId id="1231"/>
            <p14:sldId id="1232"/>
            <p14:sldId id="1233"/>
            <p14:sldId id="1234"/>
            <p14:sldId id="1221"/>
            <p14:sldId id="1222"/>
            <p14:sldId id="1131"/>
            <p14:sldId id="1132"/>
            <p14:sldId id="1133"/>
            <p14:sldId id="1134"/>
            <p14:sldId id="1135"/>
            <p14:sldId id="1213"/>
            <p14:sldId id="1194"/>
            <p14:sldId id="1195"/>
            <p14:sldId id="1055"/>
            <p14:sldId id="1236"/>
            <p14:sldId id="1237"/>
            <p14:sldId id="1238"/>
            <p14:sldId id="1045"/>
            <p14:sldId id="1239"/>
            <p14:sldId id="1240"/>
            <p14:sldId id="1241"/>
            <p14:sldId id="1242"/>
            <p14:sldId id="1245"/>
            <p14:sldId id="1247"/>
            <p14:sldId id="1246"/>
            <p14:sldId id="1248"/>
            <p14:sldId id="1250"/>
            <p14:sldId id="1251"/>
            <p14:sldId id="1252"/>
            <p14:sldId id="1253"/>
            <p14:sldId id="1254"/>
            <p14:sldId id="1255"/>
            <p14:sldId id="1256"/>
            <p14:sldId id="1257"/>
            <p14:sldId id="1259"/>
            <p14:sldId id="1260"/>
            <p14:sldId id="1261"/>
            <p14:sldId id="1061"/>
            <p14:sldId id="1265"/>
            <p14:sldId id="1266"/>
            <p14:sldId id="1273"/>
            <p14:sldId id="1087"/>
            <p14:sldId id="1089"/>
            <p14:sldId id="1178"/>
            <p14:sldId id="1092"/>
            <p14:sldId id="1274"/>
            <p14:sldId id="1096"/>
            <p14:sldId id="1116"/>
            <p14:sldId id="1099"/>
            <p14:sldId id="1102"/>
            <p14:sldId id="1112"/>
            <p14:sldId id="1270"/>
            <p14:sldId id="1271"/>
            <p14:sldId id="1275"/>
            <p14:sldId id="1276"/>
            <p14:sldId id="1277"/>
            <p14:sldId id="1278"/>
            <p14:sldId id="1262"/>
            <p14:sldId id="1263"/>
            <p14:sldId id="1264"/>
            <p14:sldId id="913"/>
            <p14:sldId id="1065"/>
            <p14:sldId id="1066"/>
            <p14:sldId id="1067"/>
            <p14:sldId id="1068"/>
            <p14:sldId id="1069"/>
            <p14:sldId id="1070"/>
            <p14:sldId id="1071"/>
            <p14:sldId id="1072"/>
            <p14:sldId id="1267"/>
            <p14:sldId id="1282"/>
            <p14:sldId id="1279"/>
            <p14:sldId id="1280"/>
            <p14:sldId id="1284"/>
            <p14:sldId id="1281"/>
            <p14:sldId id="1268"/>
            <p14:sldId id="1269"/>
            <p14:sldId id="1235"/>
            <p14:sldId id="1154"/>
            <p14:sldId id="1155"/>
            <p14:sldId id="1156"/>
            <p14:sldId id="1157"/>
            <p14:sldId id="1158"/>
            <p14:sldId id="1159"/>
            <p14:sldId id="1160"/>
            <p14:sldId id="1206"/>
            <p14:sldId id="1207"/>
            <p14:sldId id="1208"/>
            <p14:sldId id="1209"/>
            <p14:sldId id="1210"/>
            <p14:sldId id="1211"/>
            <p14:sldId id="1214"/>
            <p14:sldId id="1215"/>
            <p14:sldId id="1216"/>
            <p14:sldId id="5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CC00FF"/>
    <a:srgbClr val="FCCC00"/>
    <a:srgbClr val="FF6600"/>
    <a:srgbClr val="FF6699"/>
    <a:srgbClr val="00CC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99" autoAdjust="0"/>
    <p:restoredTop sz="90293" autoAdjust="0"/>
  </p:normalViewPr>
  <p:slideViewPr>
    <p:cSldViewPr snapToGrid="0" snapToObjects="1">
      <p:cViewPr>
        <p:scale>
          <a:sx n="64" d="100"/>
          <a:sy n="64" d="100"/>
        </p:scale>
        <p:origin x="1602" y="4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4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EBEEFA-1886-481C-9467-823034E8F8F6}"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n-US"/>
        </a:p>
      </dgm:t>
    </dgm:pt>
    <dgm:pt modelId="{18D52BED-F085-4B47-B475-3B070667583B}">
      <dgm:prSet phldrT="[Text]" custT="1"/>
      <dgm:spPr/>
      <dgm:t>
        <a:bodyPr/>
        <a:lstStyle/>
        <a:p>
          <a:r>
            <a:rPr lang="en-US" sz="1800" b="1" dirty="0"/>
            <a:t>1.  Model construction: </a:t>
          </a:r>
          <a:endParaRPr lang="en-US" sz="1800" dirty="0"/>
        </a:p>
        <a:p>
          <a:r>
            <a:rPr lang="en-US" sz="1800" dirty="0"/>
            <a:t>describing a set of predetermined classes</a:t>
          </a:r>
        </a:p>
      </dgm:t>
    </dgm:pt>
    <dgm:pt modelId="{904AC275-D785-4966-9DF5-BA0C8FDE3282}" type="parTrans" cxnId="{CA653B2C-41A7-4569-BCA1-868FD24D40FA}">
      <dgm:prSet/>
      <dgm:spPr/>
      <dgm:t>
        <a:bodyPr/>
        <a:lstStyle/>
        <a:p>
          <a:endParaRPr lang="en-US"/>
        </a:p>
      </dgm:t>
    </dgm:pt>
    <dgm:pt modelId="{91DE5B67-8FA5-4D72-BE17-84A02FEF8DC6}" type="sibTrans" cxnId="{CA653B2C-41A7-4569-BCA1-868FD24D40FA}">
      <dgm:prSet/>
      <dgm:spPr/>
      <dgm:t>
        <a:bodyPr/>
        <a:lstStyle/>
        <a:p>
          <a:endParaRPr lang="en-US"/>
        </a:p>
      </dgm:t>
    </dgm:pt>
    <dgm:pt modelId="{54A685E4-F476-49EF-801D-B047A8137DFF}">
      <dgm:prSet custT="1"/>
      <dgm:spPr/>
      <dgm:t>
        <a:bodyPr/>
        <a:lstStyle/>
        <a:p>
          <a:r>
            <a:rPr lang="en-US" sz="1600" dirty="0"/>
            <a:t>Each tuple /sample is assumed to belong to a predefined class, as determined by the class label attribute</a:t>
          </a:r>
        </a:p>
      </dgm:t>
    </dgm:pt>
    <dgm:pt modelId="{63470801-DDC1-4623-A1F7-93C50499EBD2}" type="parTrans" cxnId="{D1D84C3D-02FA-4AB1-81D5-C681D2BBE61C}">
      <dgm:prSet/>
      <dgm:spPr/>
      <dgm:t>
        <a:bodyPr/>
        <a:lstStyle/>
        <a:p>
          <a:endParaRPr lang="en-US"/>
        </a:p>
      </dgm:t>
    </dgm:pt>
    <dgm:pt modelId="{F5B05422-E7ED-47B9-A972-2B9310E9B1D2}" type="sibTrans" cxnId="{D1D84C3D-02FA-4AB1-81D5-C681D2BBE61C}">
      <dgm:prSet/>
      <dgm:spPr/>
      <dgm:t>
        <a:bodyPr/>
        <a:lstStyle/>
        <a:p>
          <a:endParaRPr lang="en-US"/>
        </a:p>
      </dgm:t>
    </dgm:pt>
    <dgm:pt modelId="{CC3636BD-1D01-4601-B2FB-C217517CDFDE}">
      <dgm:prSet custT="1"/>
      <dgm:spPr/>
      <dgm:t>
        <a:bodyPr/>
        <a:lstStyle/>
        <a:p>
          <a:r>
            <a:rPr lang="en-US" sz="1600"/>
            <a:t>The set of tuples used for model construction is training set</a:t>
          </a:r>
          <a:endParaRPr lang="en-US" sz="1600" dirty="0"/>
        </a:p>
      </dgm:t>
    </dgm:pt>
    <dgm:pt modelId="{0ABF1100-3518-461C-A021-D4457508B4CC}" type="parTrans" cxnId="{0E86BBA1-9C7A-462A-8A64-FCD370F53AF1}">
      <dgm:prSet/>
      <dgm:spPr/>
      <dgm:t>
        <a:bodyPr/>
        <a:lstStyle/>
        <a:p>
          <a:endParaRPr lang="en-US"/>
        </a:p>
      </dgm:t>
    </dgm:pt>
    <dgm:pt modelId="{DC65A0D9-A81E-4471-AF0F-D71E62C13CDB}" type="sibTrans" cxnId="{0E86BBA1-9C7A-462A-8A64-FCD370F53AF1}">
      <dgm:prSet/>
      <dgm:spPr/>
      <dgm:t>
        <a:bodyPr/>
        <a:lstStyle/>
        <a:p>
          <a:endParaRPr lang="en-US"/>
        </a:p>
      </dgm:t>
    </dgm:pt>
    <dgm:pt modelId="{77B74269-6B86-4089-B388-2C483C18BD4C}">
      <dgm:prSet custT="1"/>
      <dgm:spPr/>
      <dgm:t>
        <a:bodyPr/>
        <a:lstStyle/>
        <a:p>
          <a:r>
            <a:rPr lang="en-US" sz="1600" dirty="0"/>
            <a:t>The model is represented as classification rules, decision trees, or mathematical formulae</a:t>
          </a:r>
        </a:p>
      </dgm:t>
    </dgm:pt>
    <dgm:pt modelId="{B46B868A-3797-4D2C-866E-D868CEF5ADCA}" type="parTrans" cxnId="{A830F552-F7B6-4955-B9D2-270786F71D0D}">
      <dgm:prSet/>
      <dgm:spPr/>
      <dgm:t>
        <a:bodyPr/>
        <a:lstStyle/>
        <a:p>
          <a:endParaRPr lang="en-US"/>
        </a:p>
      </dgm:t>
    </dgm:pt>
    <dgm:pt modelId="{B378CA88-16C6-4F66-BD95-74C70E6A1FD6}" type="sibTrans" cxnId="{A830F552-F7B6-4955-B9D2-270786F71D0D}">
      <dgm:prSet/>
      <dgm:spPr/>
      <dgm:t>
        <a:bodyPr/>
        <a:lstStyle/>
        <a:p>
          <a:endParaRPr lang="en-US"/>
        </a:p>
      </dgm:t>
    </dgm:pt>
    <dgm:pt modelId="{98C9B30D-501A-4923-BA68-004A8DF898F5}">
      <dgm:prSet custT="1"/>
      <dgm:spPr/>
      <dgm:t>
        <a:bodyPr/>
        <a:lstStyle/>
        <a:p>
          <a:r>
            <a:rPr lang="en-US" sz="1800" b="1" dirty="0"/>
            <a:t>2.  Model usage</a:t>
          </a:r>
          <a:r>
            <a:rPr lang="en-US" sz="1800" dirty="0"/>
            <a:t>: </a:t>
          </a:r>
        </a:p>
        <a:p>
          <a:r>
            <a:rPr lang="en-US" sz="1800" dirty="0"/>
            <a:t>Classifying future or unknown objects</a:t>
          </a:r>
        </a:p>
      </dgm:t>
    </dgm:pt>
    <dgm:pt modelId="{66E6DA26-6853-4C0D-99FD-0374A73BADFD}" type="parTrans" cxnId="{EBC977BE-07BC-4876-A33E-49CEB400A9C2}">
      <dgm:prSet/>
      <dgm:spPr/>
      <dgm:t>
        <a:bodyPr/>
        <a:lstStyle/>
        <a:p>
          <a:endParaRPr lang="en-US"/>
        </a:p>
      </dgm:t>
    </dgm:pt>
    <dgm:pt modelId="{1C2AE4F9-D904-4C16-A082-0C4EE4E8B0E7}" type="sibTrans" cxnId="{EBC977BE-07BC-4876-A33E-49CEB400A9C2}">
      <dgm:prSet/>
      <dgm:spPr/>
      <dgm:t>
        <a:bodyPr/>
        <a:lstStyle/>
        <a:p>
          <a:endParaRPr lang="en-US"/>
        </a:p>
      </dgm:t>
    </dgm:pt>
    <dgm:pt modelId="{A934E45D-EA06-4109-BE5B-1CB298D94786}">
      <dgm:prSet custT="1"/>
      <dgm:spPr/>
      <dgm:t>
        <a:bodyPr/>
        <a:lstStyle/>
        <a:p>
          <a:r>
            <a:rPr lang="en-US" sz="1600" dirty="0"/>
            <a:t>Estimate accuracy of the model</a:t>
          </a:r>
        </a:p>
      </dgm:t>
    </dgm:pt>
    <dgm:pt modelId="{A5F23BD1-6628-4E1B-9C32-D0FE09D9001F}" type="parTrans" cxnId="{513E9F33-7F37-48C4-8A7A-01880B92143C}">
      <dgm:prSet/>
      <dgm:spPr/>
      <dgm:t>
        <a:bodyPr/>
        <a:lstStyle/>
        <a:p>
          <a:endParaRPr lang="en-US"/>
        </a:p>
      </dgm:t>
    </dgm:pt>
    <dgm:pt modelId="{11AE3FC6-B32B-4AEF-9B2F-A734B42DDB41}" type="sibTrans" cxnId="{513E9F33-7F37-48C4-8A7A-01880B92143C}">
      <dgm:prSet/>
      <dgm:spPr/>
      <dgm:t>
        <a:bodyPr/>
        <a:lstStyle/>
        <a:p>
          <a:endParaRPr lang="en-US"/>
        </a:p>
      </dgm:t>
    </dgm:pt>
    <dgm:pt modelId="{BB8D9D85-52E6-4DF7-9B4B-A9E2DFF13F4A}">
      <dgm:prSet custT="1"/>
      <dgm:spPr/>
      <dgm:t>
        <a:bodyPr/>
        <a:lstStyle/>
        <a:p>
          <a:r>
            <a:rPr lang="en-US" sz="1200" dirty="0"/>
            <a:t>The known label of test sample is compared with the classified result from the model</a:t>
          </a:r>
        </a:p>
      </dgm:t>
    </dgm:pt>
    <dgm:pt modelId="{456AE974-DC27-47D1-AD6D-5A50E9466166}" type="parTrans" cxnId="{A676E60D-1884-497D-830A-47E3BE92CA71}">
      <dgm:prSet/>
      <dgm:spPr/>
      <dgm:t>
        <a:bodyPr/>
        <a:lstStyle/>
        <a:p>
          <a:endParaRPr lang="en-US"/>
        </a:p>
      </dgm:t>
    </dgm:pt>
    <dgm:pt modelId="{AE05A5F9-9E6B-4634-B146-0DC2AF9D124A}" type="sibTrans" cxnId="{A676E60D-1884-497D-830A-47E3BE92CA71}">
      <dgm:prSet/>
      <dgm:spPr/>
      <dgm:t>
        <a:bodyPr/>
        <a:lstStyle/>
        <a:p>
          <a:endParaRPr lang="en-US"/>
        </a:p>
      </dgm:t>
    </dgm:pt>
    <dgm:pt modelId="{16E615E0-FF01-4493-A8CD-0D8BF9A0503B}">
      <dgm:prSet custT="1"/>
      <dgm:spPr/>
      <dgm:t>
        <a:bodyPr/>
        <a:lstStyle/>
        <a:p>
          <a:r>
            <a:rPr lang="en-US" sz="1200" dirty="0"/>
            <a:t>Accuracy rate is the percentage of test set samples that are correctly classified by the model</a:t>
          </a:r>
        </a:p>
      </dgm:t>
    </dgm:pt>
    <dgm:pt modelId="{5C462F51-B64D-46AD-BD04-484EC56795DD}" type="parTrans" cxnId="{02CA8663-5DDC-46A2-BE2E-CB431E383A82}">
      <dgm:prSet/>
      <dgm:spPr/>
      <dgm:t>
        <a:bodyPr/>
        <a:lstStyle/>
        <a:p>
          <a:endParaRPr lang="en-US"/>
        </a:p>
      </dgm:t>
    </dgm:pt>
    <dgm:pt modelId="{B86014F1-1027-43F9-9367-E6C635B1DAE5}" type="sibTrans" cxnId="{02CA8663-5DDC-46A2-BE2E-CB431E383A82}">
      <dgm:prSet/>
      <dgm:spPr/>
      <dgm:t>
        <a:bodyPr/>
        <a:lstStyle/>
        <a:p>
          <a:endParaRPr lang="en-US"/>
        </a:p>
      </dgm:t>
    </dgm:pt>
    <dgm:pt modelId="{F2402795-58E8-4224-8852-C3B525296C29}">
      <dgm:prSet custT="1"/>
      <dgm:spPr/>
      <dgm:t>
        <a:bodyPr/>
        <a:lstStyle/>
        <a:p>
          <a:r>
            <a:rPr lang="en-US" sz="1200" dirty="0"/>
            <a:t>Test set is independent of training set, otherwise over-fitting will occur</a:t>
          </a:r>
        </a:p>
      </dgm:t>
    </dgm:pt>
    <dgm:pt modelId="{9D8E5F48-D8B4-4196-A10D-8654E0998952}" type="parTrans" cxnId="{D730194F-83B0-4B9C-AEFC-D639587B0356}">
      <dgm:prSet/>
      <dgm:spPr/>
      <dgm:t>
        <a:bodyPr/>
        <a:lstStyle/>
        <a:p>
          <a:endParaRPr lang="en-US"/>
        </a:p>
      </dgm:t>
    </dgm:pt>
    <dgm:pt modelId="{00057C4E-7E59-4716-934F-1AF8695318AC}" type="sibTrans" cxnId="{D730194F-83B0-4B9C-AEFC-D639587B0356}">
      <dgm:prSet/>
      <dgm:spPr/>
      <dgm:t>
        <a:bodyPr/>
        <a:lstStyle/>
        <a:p>
          <a:endParaRPr lang="en-US"/>
        </a:p>
      </dgm:t>
    </dgm:pt>
    <dgm:pt modelId="{B72CE6B1-5EE7-4BF9-A025-385879E9601A}">
      <dgm:prSet custT="1"/>
      <dgm:spPr/>
      <dgm:t>
        <a:bodyPr/>
        <a:lstStyle/>
        <a:p>
          <a:r>
            <a:rPr lang="en-US" sz="1600" dirty="0"/>
            <a:t>If the accuracy is acceptable, use the model to classify data tuples whose class labels are not known</a:t>
          </a:r>
        </a:p>
      </dgm:t>
    </dgm:pt>
    <dgm:pt modelId="{C5923937-0AF0-4C9A-AA4A-292419764C9B}" type="parTrans" cxnId="{0BD3CB24-45C3-4C00-A764-DECC594E9C97}">
      <dgm:prSet/>
      <dgm:spPr/>
      <dgm:t>
        <a:bodyPr/>
        <a:lstStyle/>
        <a:p>
          <a:endParaRPr lang="en-US"/>
        </a:p>
      </dgm:t>
    </dgm:pt>
    <dgm:pt modelId="{FC89C485-B0EA-4970-91DE-5652CC0A1F68}" type="sibTrans" cxnId="{0BD3CB24-45C3-4C00-A764-DECC594E9C97}">
      <dgm:prSet/>
      <dgm:spPr/>
      <dgm:t>
        <a:bodyPr/>
        <a:lstStyle/>
        <a:p>
          <a:endParaRPr lang="en-US"/>
        </a:p>
      </dgm:t>
    </dgm:pt>
    <dgm:pt modelId="{E989CC09-F2B3-4BAC-A040-C30AB35131E7}" type="pres">
      <dgm:prSet presAssocID="{79EBEEFA-1886-481C-9467-823034E8F8F6}" presName="theList" presStyleCnt="0">
        <dgm:presLayoutVars>
          <dgm:dir/>
          <dgm:animLvl val="lvl"/>
          <dgm:resizeHandles val="exact"/>
        </dgm:presLayoutVars>
      </dgm:prSet>
      <dgm:spPr/>
    </dgm:pt>
    <dgm:pt modelId="{6CFB0A48-42BA-4207-A689-988CD5969C3B}" type="pres">
      <dgm:prSet presAssocID="{18D52BED-F085-4B47-B475-3B070667583B}" presName="compNode" presStyleCnt="0"/>
      <dgm:spPr/>
    </dgm:pt>
    <dgm:pt modelId="{F9B9F721-9E8D-472C-A071-5C2DDF91EE77}" type="pres">
      <dgm:prSet presAssocID="{18D52BED-F085-4B47-B475-3B070667583B}" presName="aNode" presStyleLbl="bgShp" presStyleIdx="0" presStyleCnt="2"/>
      <dgm:spPr/>
    </dgm:pt>
    <dgm:pt modelId="{0E10110F-BA4C-416C-B274-B212D867A220}" type="pres">
      <dgm:prSet presAssocID="{18D52BED-F085-4B47-B475-3B070667583B}" presName="textNode" presStyleLbl="bgShp" presStyleIdx="0" presStyleCnt="2"/>
      <dgm:spPr/>
    </dgm:pt>
    <dgm:pt modelId="{BFC24E1D-1800-4AB7-A886-FC8D8F1B7539}" type="pres">
      <dgm:prSet presAssocID="{18D52BED-F085-4B47-B475-3B070667583B}" presName="compChildNode" presStyleCnt="0"/>
      <dgm:spPr/>
    </dgm:pt>
    <dgm:pt modelId="{675F42A4-0948-44A7-8068-E4488D816B95}" type="pres">
      <dgm:prSet presAssocID="{18D52BED-F085-4B47-B475-3B070667583B}" presName="theInnerList" presStyleCnt="0"/>
      <dgm:spPr/>
    </dgm:pt>
    <dgm:pt modelId="{4E567AF4-3B93-4557-B268-1EEBA9F07E46}" type="pres">
      <dgm:prSet presAssocID="{54A685E4-F476-49EF-801D-B047A8137DFF}" presName="childNode" presStyleLbl="node1" presStyleIdx="0" presStyleCnt="5">
        <dgm:presLayoutVars>
          <dgm:bulletEnabled val="1"/>
        </dgm:presLayoutVars>
      </dgm:prSet>
      <dgm:spPr/>
    </dgm:pt>
    <dgm:pt modelId="{6B544A4C-0AE8-46FB-AF7F-D86A9754D2D8}" type="pres">
      <dgm:prSet presAssocID="{54A685E4-F476-49EF-801D-B047A8137DFF}" presName="aSpace2" presStyleCnt="0"/>
      <dgm:spPr/>
    </dgm:pt>
    <dgm:pt modelId="{5B0848AD-6401-46EE-B924-DE8A21C3BE13}" type="pres">
      <dgm:prSet presAssocID="{CC3636BD-1D01-4601-B2FB-C217517CDFDE}" presName="childNode" presStyleLbl="node1" presStyleIdx="1" presStyleCnt="5">
        <dgm:presLayoutVars>
          <dgm:bulletEnabled val="1"/>
        </dgm:presLayoutVars>
      </dgm:prSet>
      <dgm:spPr/>
    </dgm:pt>
    <dgm:pt modelId="{3AD94F35-B7F6-4D4D-919F-43E08290142A}" type="pres">
      <dgm:prSet presAssocID="{CC3636BD-1D01-4601-B2FB-C217517CDFDE}" presName="aSpace2" presStyleCnt="0"/>
      <dgm:spPr/>
    </dgm:pt>
    <dgm:pt modelId="{8E1A9053-B26F-4A6F-8E1A-1259E1D75180}" type="pres">
      <dgm:prSet presAssocID="{77B74269-6B86-4089-B388-2C483C18BD4C}" presName="childNode" presStyleLbl="node1" presStyleIdx="2" presStyleCnt="5">
        <dgm:presLayoutVars>
          <dgm:bulletEnabled val="1"/>
        </dgm:presLayoutVars>
      </dgm:prSet>
      <dgm:spPr/>
    </dgm:pt>
    <dgm:pt modelId="{684E2E2F-F0BF-4706-ACDF-BCB71BE85840}" type="pres">
      <dgm:prSet presAssocID="{18D52BED-F085-4B47-B475-3B070667583B}" presName="aSpace" presStyleCnt="0"/>
      <dgm:spPr/>
    </dgm:pt>
    <dgm:pt modelId="{59E4AA4C-A2FA-4B39-B151-174AEE1BB06A}" type="pres">
      <dgm:prSet presAssocID="{98C9B30D-501A-4923-BA68-004A8DF898F5}" presName="compNode" presStyleCnt="0"/>
      <dgm:spPr/>
    </dgm:pt>
    <dgm:pt modelId="{F7A4D452-89E5-4FE0-8146-6B080235B38E}" type="pres">
      <dgm:prSet presAssocID="{98C9B30D-501A-4923-BA68-004A8DF898F5}" presName="aNode" presStyleLbl="bgShp" presStyleIdx="1" presStyleCnt="2"/>
      <dgm:spPr/>
    </dgm:pt>
    <dgm:pt modelId="{ECC500F0-0289-458E-97B9-4DADFBE38F56}" type="pres">
      <dgm:prSet presAssocID="{98C9B30D-501A-4923-BA68-004A8DF898F5}" presName="textNode" presStyleLbl="bgShp" presStyleIdx="1" presStyleCnt="2"/>
      <dgm:spPr/>
    </dgm:pt>
    <dgm:pt modelId="{6F2A0896-9834-44A9-8F79-52387F14FC71}" type="pres">
      <dgm:prSet presAssocID="{98C9B30D-501A-4923-BA68-004A8DF898F5}" presName="compChildNode" presStyleCnt="0"/>
      <dgm:spPr/>
    </dgm:pt>
    <dgm:pt modelId="{651FCAB4-48ED-410A-A860-A331A0799C9F}" type="pres">
      <dgm:prSet presAssocID="{98C9B30D-501A-4923-BA68-004A8DF898F5}" presName="theInnerList" presStyleCnt="0"/>
      <dgm:spPr/>
    </dgm:pt>
    <dgm:pt modelId="{3792C1BE-4C75-46FF-9472-6728FE8C49D6}" type="pres">
      <dgm:prSet presAssocID="{A934E45D-EA06-4109-BE5B-1CB298D94786}" presName="childNode" presStyleLbl="node1" presStyleIdx="3" presStyleCnt="5" custScaleY="161666">
        <dgm:presLayoutVars>
          <dgm:bulletEnabled val="1"/>
        </dgm:presLayoutVars>
      </dgm:prSet>
      <dgm:spPr/>
    </dgm:pt>
    <dgm:pt modelId="{86F8D65D-CC37-4D3A-9AB7-D77EF453A841}" type="pres">
      <dgm:prSet presAssocID="{A934E45D-EA06-4109-BE5B-1CB298D94786}" presName="aSpace2" presStyleCnt="0"/>
      <dgm:spPr/>
    </dgm:pt>
    <dgm:pt modelId="{45F7817E-ACD6-4F5B-BEB9-6BE554E8AEC8}" type="pres">
      <dgm:prSet presAssocID="{B72CE6B1-5EE7-4BF9-A025-385879E9601A}" presName="childNode" presStyleLbl="node1" presStyleIdx="4" presStyleCnt="5">
        <dgm:presLayoutVars>
          <dgm:bulletEnabled val="1"/>
        </dgm:presLayoutVars>
      </dgm:prSet>
      <dgm:spPr/>
    </dgm:pt>
  </dgm:ptLst>
  <dgm:cxnLst>
    <dgm:cxn modelId="{73E5A13F-627C-40BB-9815-8922D3533621}" type="presOf" srcId="{F2402795-58E8-4224-8852-C3B525296C29}" destId="{3792C1BE-4C75-46FF-9472-6728FE8C49D6}" srcOrd="0" destOrd="3" presId="urn:microsoft.com/office/officeart/2005/8/layout/lProcess2"/>
    <dgm:cxn modelId="{A676E60D-1884-497D-830A-47E3BE92CA71}" srcId="{A934E45D-EA06-4109-BE5B-1CB298D94786}" destId="{BB8D9D85-52E6-4DF7-9B4B-A9E2DFF13F4A}" srcOrd="0" destOrd="0" parTransId="{456AE974-DC27-47D1-AD6D-5A50E9466166}" sibTransId="{AE05A5F9-9E6B-4634-B146-0DC2AF9D124A}"/>
    <dgm:cxn modelId="{C9FA0A14-84AE-4A5A-8F07-5269D510A58A}" type="presOf" srcId="{BB8D9D85-52E6-4DF7-9B4B-A9E2DFF13F4A}" destId="{3792C1BE-4C75-46FF-9472-6728FE8C49D6}" srcOrd="0" destOrd="1" presId="urn:microsoft.com/office/officeart/2005/8/layout/lProcess2"/>
    <dgm:cxn modelId="{EBC977BE-07BC-4876-A33E-49CEB400A9C2}" srcId="{79EBEEFA-1886-481C-9467-823034E8F8F6}" destId="{98C9B30D-501A-4923-BA68-004A8DF898F5}" srcOrd="1" destOrd="0" parTransId="{66E6DA26-6853-4C0D-99FD-0374A73BADFD}" sibTransId="{1C2AE4F9-D904-4C16-A082-0C4EE4E8B0E7}"/>
    <dgm:cxn modelId="{C71419BF-DA5C-4E42-8C87-8F3112B86B19}" type="presOf" srcId="{98C9B30D-501A-4923-BA68-004A8DF898F5}" destId="{ECC500F0-0289-458E-97B9-4DADFBE38F56}" srcOrd="1" destOrd="0" presId="urn:microsoft.com/office/officeart/2005/8/layout/lProcess2"/>
    <dgm:cxn modelId="{0BD3CB24-45C3-4C00-A764-DECC594E9C97}" srcId="{98C9B30D-501A-4923-BA68-004A8DF898F5}" destId="{B72CE6B1-5EE7-4BF9-A025-385879E9601A}" srcOrd="1" destOrd="0" parTransId="{C5923937-0AF0-4C9A-AA4A-292419764C9B}" sibTransId="{FC89C485-B0EA-4970-91DE-5652CC0A1F68}"/>
    <dgm:cxn modelId="{C1B6117D-AB15-4670-BE89-590A08DB096B}" type="presOf" srcId="{B72CE6B1-5EE7-4BF9-A025-385879E9601A}" destId="{45F7817E-ACD6-4F5B-BEB9-6BE554E8AEC8}" srcOrd="0" destOrd="0" presId="urn:microsoft.com/office/officeart/2005/8/layout/lProcess2"/>
    <dgm:cxn modelId="{DE461065-4409-4F41-92CE-FAA052BA51DD}" type="presOf" srcId="{98C9B30D-501A-4923-BA68-004A8DF898F5}" destId="{F7A4D452-89E5-4FE0-8146-6B080235B38E}" srcOrd="0" destOrd="0" presId="urn:microsoft.com/office/officeart/2005/8/layout/lProcess2"/>
    <dgm:cxn modelId="{42C99923-6FAC-4917-8654-5C7B8E5F7D1C}" type="presOf" srcId="{CC3636BD-1D01-4601-B2FB-C217517CDFDE}" destId="{5B0848AD-6401-46EE-B924-DE8A21C3BE13}" srcOrd="0" destOrd="0" presId="urn:microsoft.com/office/officeart/2005/8/layout/lProcess2"/>
    <dgm:cxn modelId="{822C44EF-5EB9-46B2-9D98-6B13E9D3DD9E}" type="presOf" srcId="{16E615E0-FF01-4493-A8CD-0D8BF9A0503B}" destId="{3792C1BE-4C75-46FF-9472-6728FE8C49D6}" srcOrd="0" destOrd="2" presId="urn:microsoft.com/office/officeart/2005/8/layout/lProcess2"/>
    <dgm:cxn modelId="{57216D98-3825-4CFC-9B80-E95D7E54602E}" type="presOf" srcId="{54A685E4-F476-49EF-801D-B047A8137DFF}" destId="{4E567AF4-3B93-4557-B268-1EEBA9F07E46}" srcOrd="0" destOrd="0" presId="urn:microsoft.com/office/officeart/2005/8/layout/lProcess2"/>
    <dgm:cxn modelId="{0E86BBA1-9C7A-462A-8A64-FCD370F53AF1}" srcId="{18D52BED-F085-4B47-B475-3B070667583B}" destId="{CC3636BD-1D01-4601-B2FB-C217517CDFDE}" srcOrd="1" destOrd="0" parTransId="{0ABF1100-3518-461C-A021-D4457508B4CC}" sibTransId="{DC65A0D9-A81E-4471-AF0F-D71E62C13CDB}"/>
    <dgm:cxn modelId="{CA653B2C-41A7-4569-BCA1-868FD24D40FA}" srcId="{79EBEEFA-1886-481C-9467-823034E8F8F6}" destId="{18D52BED-F085-4B47-B475-3B070667583B}" srcOrd="0" destOrd="0" parTransId="{904AC275-D785-4966-9DF5-BA0C8FDE3282}" sibTransId="{91DE5B67-8FA5-4D72-BE17-84A02FEF8DC6}"/>
    <dgm:cxn modelId="{BB6682CB-87DC-45B1-A539-E12668BF4870}" type="presOf" srcId="{18D52BED-F085-4B47-B475-3B070667583B}" destId="{0E10110F-BA4C-416C-B274-B212D867A220}" srcOrd="1" destOrd="0" presId="urn:microsoft.com/office/officeart/2005/8/layout/lProcess2"/>
    <dgm:cxn modelId="{02CA8663-5DDC-46A2-BE2E-CB431E383A82}" srcId="{A934E45D-EA06-4109-BE5B-1CB298D94786}" destId="{16E615E0-FF01-4493-A8CD-0D8BF9A0503B}" srcOrd="1" destOrd="0" parTransId="{5C462F51-B64D-46AD-BD04-484EC56795DD}" sibTransId="{B86014F1-1027-43F9-9367-E6C635B1DAE5}"/>
    <dgm:cxn modelId="{C338D73D-372C-4B7C-9CDF-88F4F429E01E}" type="presOf" srcId="{A934E45D-EA06-4109-BE5B-1CB298D94786}" destId="{3792C1BE-4C75-46FF-9472-6728FE8C49D6}" srcOrd="0" destOrd="0" presId="urn:microsoft.com/office/officeart/2005/8/layout/lProcess2"/>
    <dgm:cxn modelId="{D1D84C3D-02FA-4AB1-81D5-C681D2BBE61C}" srcId="{18D52BED-F085-4B47-B475-3B070667583B}" destId="{54A685E4-F476-49EF-801D-B047A8137DFF}" srcOrd="0" destOrd="0" parTransId="{63470801-DDC1-4623-A1F7-93C50499EBD2}" sibTransId="{F5B05422-E7ED-47B9-A972-2B9310E9B1D2}"/>
    <dgm:cxn modelId="{50864C32-456A-4C84-ACB9-84D1CD499D06}" type="presOf" srcId="{79EBEEFA-1886-481C-9467-823034E8F8F6}" destId="{E989CC09-F2B3-4BAC-A040-C30AB35131E7}" srcOrd="0" destOrd="0" presId="urn:microsoft.com/office/officeart/2005/8/layout/lProcess2"/>
    <dgm:cxn modelId="{513E9F33-7F37-48C4-8A7A-01880B92143C}" srcId="{98C9B30D-501A-4923-BA68-004A8DF898F5}" destId="{A934E45D-EA06-4109-BE5B-1CB298D94786}" srcOrd="0" destOrd="0" parTransId="{A5F23BD1-6628-4E1B-9C32-D0FE09D9001F}" sibTransId="{11AE3FC6-B32B-4AEF-9B2F-A734B42DDB41}"/>
    <dgm:cxn modelId="{A830F552-F7B6-4955-B9D2-270786F71D0D}" srcId="{18D52BED-F085-4B47-B475-3B070667583B}" destId="{77B74269-6B86-4089-B388-2C483C18BD4C}" srcOrd="2" destOrd="0" parTransId="{B46B868A-3797-4D2C-866E-D868CEF5ADCA}" sibTransId="{B378CA88-16C6-4F66-BD95-74C70E6A1FD6}"/>
    <dgm:cxn modelId="{C3E03F40-D107-479B-BD8A-6C334F33079E}" type="presOf" srcId="{77B74269-6B86-4089-B388-2C483C18BD4C}" destId="{8E1A9053-B26F-4A6F-8E1A-1259E1D75180}" srcOrd="0" destOrd="0" presId="urn:microsoft.com/office/officeart/2005/8/layout/lProcess2"/>
    <dgm:cxn modelId="{4C5419DC-B324-4913-9934-6555ED2FFB4E}" type="presOf" srcId="{18D52BED-F085-4B47-B475-3B070667583B}" destId="{F9B9F721-9E8D-472C-A071-5C2DDF91EE77}" srcOrd="0" destOrd="0" presId="urn:microsoft.com/office/officeart/2005/8/layout/lProcess2"/>
    <dgm:cxn modelId="{D730194F-83B0-4B9C-AEFC-D639587B0356}" srcId="{A934E45D-EA06-4109-BE5B-1CB298D94786}" destId="{F2402795-58E8-4224-8852-C3B525296C29}" srcOrd="2" destOrd="0" parTransId="{9D8E5F48-D8B4-4196-A10D-8654E0998952}" sibTransId="{00057C4E-7E59-4716-934F-1AF8695318AC}"/>
    <dgm:cxn modelId="{421314A0-80CB-423D-B5BD-43E354367EC9}" type="presParOf" srcId="{E989CC09-F2B3-4BAC-A040-C30AB35131E7}" destId="{6CFB0A48-42BA-4207-A689-988CD5969C3B}" srcOrd="0" destOrd="0" presId="urn:microsoft.com/office/officeart/2005/8/layout/lProcess2"/>
    <dgm:cxn modelId="{2C54964E-2E28-41C7-B892-82E13C2E4FFC}" type="presParOf" srcId="{6CFB0A48-42BA-4207-A689-988CD5969C3B}" destId="{F9B9F721-9E8D-472C-A071-5C2DDF91EE77}" srcOrd="0" destOrd="0" presId="urn:microsoft.com/office/officeart/2005/8/layout/lProcess2"/>
    <dgm:cxn modelId="{E95D3087-1404-4FDA-B306-5DED437FBF4A}" type="presParOf" srcId="{6CFB0A48-42BA-4207-A689-988CD5969C3B}" destId="{0E10110F-BA4C-416C-B274-B212D867A220}" srcOrd="1" destOrd="0" presId="urn:microsoft.com/office/officeart/2005/8/layout/lProcess2"/>
    <dgm:cxn modelId="{DB1DFDCF-2770-4915-854D-3E385824201D}" type="presParOf" srcId="{6CFB0A48-42BA-4207-A689-988CD5969C3B}" destId="{BFC24E1D-1800-4AB7-A886-FC8D8F1B7539}" srcOrd="2" destOrd="0" presId="urn:microsoft.com/office/officeart/2005/8/layout/lProcess2"/>
    <dgm:cxn modelId="{70FB4B67-2EBC-4636-A3B0-F92E3DC57489}" type="presParOf" srcId="{BFC24E1D-1800-4AB7-A886-FC8D8F1B7539}" destId="{675F42A4-0948-44A7-8068-E4488D816B95}" srcOrd="0" destOrd="0" presId="urn:microsoft.com/office/officeart/2005/8/layout/lProcess2"/>
    <dgm:cxn modelId="{98CFED05-50B4-4DF9-9F8A-BAF1A4C02F30}" type="presParOf" srcId="{675F42A4-0948-44A7-8068-E4488D816B95}" destId="{4E567AF4-3B93-4557-B268-1EEBA9F07E46}" srcOrd="0" destOrd="0" presId="urn:microsoft.com/office/officeart/2005/8/layout/lProcess2"/>
    <dgm:cxn modelId="{04665407-CB2E-4872-AC3B-A8E0C49BD378}" type="presParOf" srcId="{675F42A4-0948-44A7-8068-E4488D816B95}" destId="{6B544A4C-0AE8-46FB-AF7F-D86A9754D2D8}" srcOrd="1" destOrd="0" presId="urn:microsoft.com/office/officeart/2005/8/layout/lProcess2"/>
    <dgm:cxn modelId="{15742DB5-1278-40B8-B5DC-01FF02F6FF63}" type="presParOf" srcId="{675F42A4-0948-44A7-8068-E4488D816B95}" destId="{5B0848AD-6401-46EE-B924-DE8A21C3BE13}" srcOrd="2" destOrd="0" presId="urn:microsoft.com/office/officeart/2005/8/layout/lProcess2"/>
    <dgm:cxn modelId="{BA864F50-2ABA-42C6-88E4-871FD9171428}" type="presParOf" srcId="{675F42A4-0948-44A7-8068-E4488D816B95}" destId="{3AD94F35-B7F6-4D4D-919F-43E08290142A}" srcOrd="3" destOrd="0" presId="urn:microsoft.com/office/officeart/2005/8/layout/lProcess2"/>
    <dgm:cxn modelId="{6FDFDFC6-F192-4615-8BDD-1898A487E158}" type="presParOf" srcId="{675F42A4-0948-44A7-8068-E4488D816B95}" destId="{8E1A9053-B26F-4A6F-8E1A-1259E1D75180}" srcOrd="4" destOrd="0" presId="urn:microsoft.com/office/officeart/2005/8/layout/lProcess2"/>
    <dgm:cxn modelId="{642AFC71-CE85-42DF-915F-6EE8092256A6}" type="presParOf" srcId="{E989CC09-F2B3-4BAC-A040-C30AB35131E7}" destId="{684E2E2F-F0BF-4706-ACDF-BCB71BE85840}" srcOrd="1" destOrd="0" presId="urn:microsoft.com/office/officeart/2005/8/layout/lProcess2"/>
    <dgm:cxn modelId="{DEEBDF5E-FA2C-4BF4-B6BB-FE73C6AA2A51}" type="presParOf" srcId="{E989CC09-F2B3-4BAC-A040-C30AB35131E7}" destId="{59E4AA4C-A2FA-4B39-B151-174AEE1BB06A}" srcOrd="2" destOrd="0" presId="urn:microsoft.com/office/officeart/2005/8/layout/lProcess2"/>
    <dgm:cxn modelId="{63FA6CFD-4014-4CD4-B69C-F110ACBD6F49}" type="presParOf" srcId="{59E4AA4C-A2FA-4B39-B151-174AEE1BB06A}" destId="{F7A4D452-89E5-4FE0-8146-6B080235B38E}" srcOrd="0" destOrd="0" presId="urn:microsoft.com/office/officeart/2005/8/layout/lProcess2"/>
    <dgm:cxn modelId="{5CC014D6-7E8C-41FE-A745-DD01C5ACE1A6}" type="presParOf" srcId="{59E4AA4C-A2FA-4B39-B151-174AEE1BB06A}" destId="{ECC500F0-0289-458E-97B9-4DADFBE38F56}" srcOrd="1" destOrd="0" presId="urn:microsoft.com/office/officeart/2005/8/layout/lProcess2"/>
    <dgm:cxn modelId="{CFF2952C-9D77-451D-B2CD-457BBFE1045B}" type="presParOf" srcId="{59E4AA4C-A2FA-4B39-B151-174AEE1BB06A}" destId="{6F2A0896-9834-44A9-8F79-52387F14FC71}" srcOrd="2" destOrd="0" presId="urn:microsoft.com/office/officeart/2005/8/layout/lProcess2"/>
    <dgm:cxn modelId="{45149F02-788C-498F-82F6-D5904C32210E}" type="presParOf" srcId="{6F2A0896-9834-44A9-8F79-52387F14FC71}" destId="{651FCAB4-48ED-410A-A860-A331A0799C9F}" srcOrd="0" destOrd="0" presId="urn:microsoft.com/office/officeart/2005/8/layout/lProcess2"/>
    <dgm:cxn modelId="{3501FFD6-75ED-4ED2-939A-56636CF35CA2}" type="presParOf" srcId="{651FCAB4-48ED-410A-A860-A331A0799C9F}" destId="{3792C1BE-4C75-46FF-9472-6728FE8C49D6}" srcOrd="0" destOrd="0" presId="urn:microsoft.com/office/officeart/2005/8/layout/lProcess2"/>
    <dgm:cxn modelId="{C0CA9AA2-186C-422D-8D65-12851FDA3721}" type="presParOf" srcId="{651FCAB4-48ED-410A-A860-A331A0799C9F}" destId="{86F8D65D-CC37-4D3A-9AB7-D77EF453A841}" srcOrd="1" destOrd="0" presId="urn:microsoft.com/office/officeart/2005/8/layout/lProcess2"/>
    <dgm:cxn modelId="{7EDA2491-F0C9-4B0A-BDB4-77C0D917083D}" type="presParOf" srcId="{651FCAB4-48ED-410A-A860-A331A0799C9F}" destId="{45F7817E-ACD6-4F5B-BEB9-6BE554E8AEC8}"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0D7738-D269-43DB-B7AF-EA16DE3DFD5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2421485-CBA6-4149-8101-EB32B8DFE5E7}">
      <dgm:prSet phldrT="[Text]"/>
      <dgm:spPr/>
      <dgm:t>
        <a:bodyPr/>
        <a:lstStyle/>
        <a:p>
          <a:pPr rtl="0"/>
          <a:r>
            <a:rPr kumimoji="0" lang="en-US" b="1" i="0" u="none" strike="noStrike" cap="none" spc="0" normalizeH="0" baseline="0" noProof="0" dirty="0">
              <a:ln>
                <a:noFill/>
              </a:ln>
              <a:solidFill>
                <a:schemeClr val="tx1"/>
              </a:solidFill>
              <a:effectLst/>
              <a:uLnTx/>
              <a:uFillTx/>
              <a:latin typeface="+mn-lt"/>
              <a:ea typeface="+mn-ea"/>
              <a:cs typeface="+mn-cs"/>
            </a:rPr>
            <a:t>Information gain (ID3)</a:t>
          </a:r>
          <a:r>
            <a:rPr kumimoji="0" lang="en-US" b="0" i="0" u="none" strike="noStrike" cap="none" spc="0" normalizeH="0" baseline="0" noProof="0" dirty="0">
              <a:ln>
                <a:noFill/>
              </a:ln>
              <a:solidFill>
                <a:schemeClr val="tx1"/>
              </a:solidFill>
              <a:effectLst/>
              <a:uLnTx/>
              <a:uFillTx/>
              <a:latin typeface="+mn-lt"/>
              <a:ea typeface="+mn-ea"/>
              <a:cs typeface="+mn-cs"/>
            </a:rPr>
            <a:t>: </a:t>
          </a:r>
          <a:endParaRPr lang="en-US" dirty="0"/>
        </a:p>
      </dgm:t>
    </dgm:pt>
    <dgm:pt modelId="{071E7CA8-EFB1-42B9-B221-D9AA6387269D}" type="parTrans" cxnId="{877D46F5-D988-4DA8-B095-10CBDC534A0B}">
      <dgm:prSet/>
      <dgm:spPr/>
      <dgm:t>
        <a:bodyPr/>
        <a:lstStyle/>
        <a:p>
          <a:endParaRPr lang="en-US"/>
        </a:p>
      </dgm:t>
    </dgm:pt>
    <dgm:pt modelId="{F8A4D653-CB9F-4BF4-BB12-D54E40CA34F5}" type="sibTrans" cxnId="{877D46F5-D988-4DA8-B095-10CBDC534A0B}">
      <dgm:prSet/>
      <dgm:spPr/>
      <dgm:t>
        <a:bodyPr/>
        <a:lstStyle/>
        <a:p>
          <a:endParaRPr lang="en-US"/>
        </a:p>
      </dgm:t>
    </dgm:pt>
    <dgm:pt modelId="{F8E53B2E-D046-495A-A039-A2505C508AED}">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The difference between the original information requirement (i.e. based on just the proportion of classes) and the new requirements (i.e. obtained after partitioning on A).</a:t>
          </a:r>
        </a:p>
      </dgm:t>
    </dgm:pt>
    <dgm:pt modelId="{C3CB358D-D9E1-4DF7-873B-DE6444DB7FA4}" type="parTrans" cxnId="{DC695621-31D0-4801-8BCD-92D703B5A5BA}">
      <dgm:prSet/>
      <dgm:spPr/>
      <dgm:t>
        <a:bodyPr/>
        <a:lstStyle/>
        <a:p>
          <a:endParaRPr lang="en-US"/>
        </a:p>
      </dgm:t>
    </dgm:pt>
    <dgm:pt modelId="{22CCF1E5-8BF2-426A-AEF1-8ED27B522DAB}" type="sibTrans" cxnId="{DC695621-31D0-4801-8BCD-92D703B5A5BA}">
      <dgm:prSet/>
      <dgm:spPr/>
      <dgm:t>
        <a:bodyPr/>
        <a:lstStyle/>
        <a:p>
          <a:endParaRPr lang="en-US"/>
        </a:p>
      </dgm:t>
    </dgm:pt>
    <dgm:pt modelId="{D850F19B-0E5C-40FC-BD84-AA25B3E448A7}">
      <dgm:prSet/>
      <dgm:spPr/>
      <dgm:t>
        <a:bodyPr/>
        <a:lstStyle/>
        <a:p>
          <a:pPr rtl="0"/>
          <a:r>
            <a:rPr kumimoji="0" lang="en-US" b="1" i="0" u="none" strike="noStrike" cap="none" spc="0" normalizeH="0" baseline="0" noProof="0" dirty="0">
              <a:ln>
                <a:noFill/>
              </a:ln>
              <a:solidFill>
                <a:schemeClr val="tx1"/>
              </a:solidFill>
              <a:effectLst/>
              <a:uLnTx/>
              <a:uFillTx/>
              <a:latin typeface="+mn-lt"/>
              <a:ea typeface="+mn-ea"/>
              <a:cs typeface="+mn-cs"/>
            </a:rPr>
            <a:t>Gain ratio (C4.5)</a:t>
          </a:r>
          <a:r>
            <a:rPr kumimoji="0" lang="en-US" b="0" i="0" u="none" strike="noStrike" cap="none" spc="0" normalizeH="0" baseline="0" noProof="0" dirty="0">
              <a:ln>
                <a:noFill/>
              </a:ln>
              <a:solidFill>
                <a:schemeClr val="tx1"/>
              </a:solidFill>
              <a:effectLst/>
              <a:uLnTx/>
              <a:uFillTx/>
              <a:latin typeface="+mn-lt"/>
              <a:ea typeface="+mn-ea"/>
              <a:cs typeface="+mn-cs"/>
            </a:rPr>
            <a:t>: </a:t>
          </a:r>
        </a:p>
      </dgm:t>
    </dgm:pt>
    <dgm:pt modelId="{C99C9FFC-5AD1-4912-992E-6C76DC5EBB4C}" type="parTrans" cxnId="{158AB5ED-A9F8-4B8A-AFE9-1ED234D80A29}">
      <dgm:prSet/>
      <dgm:spPr/>
      <dgm:t>
        <a:bodyPr/>
        <a:lstStyle/>
        <a:p>
          <a:endParaRPr lang="en-US"/>
        </a:p>
      </dgm:t>
    </dgm:pt>
    <dgm:pt modelId="{0A0DC517-79E0-41F2-8A90-4CCFC5A5D128}" type="sibTrans" cxnId="{158AB5ED-A9F8-4B8A-AFE9-1ED234D80A29}">
      <dgm:prSet/>
      <dgm:spPr/>
      <dgm:t>
        <a:bodyPr/>
        <a:lstStyle/>
        <a:p>
          <a:endParaRPr lang="en-US"/>
        </a:p>
      </dgm:t>
    </dgm:pt>
    <dgm:pt modelId="{9B5EB167-3C6F-4F66-994E-FFB08EE8B8F7}">
      <dgm:prSet/>
      <dgm:spPr/>
      <dgm:t>
        <a:bodyPr/>
        <a:lstStyle/>
        <a:p>
          <a:pPr rtl="0"/>
          <a:r>
            <a:rPr kumimoji="0" lang="en-US" b="1" i="0" u="none" strike="noStrike" cap="none" spc="0" normalizeH="0" baseline="0" noProof="0" dirty="0" err="1">
              <a:ln>
                <a:noFill/>
              </a:ln>
              <a:solidFill>
                <a:schemeClr val="tx1"/>
              </a:solidFill>
              <a:effectLst/>
              <a:uLnTx/>
              <a:uFillTx/>
              <a:latin typeface="+mn-lt"/>
              <a:ea typeface="+mn-ea"/>
              <a:cs typeface="+mn-cs"/>
            </a:rPr>
            <a:t>Gini</a:t>
          </a:r>
          <a:r>
            <a:rPr kumimoji="0" lang="en-US" b="1" i="0" u="none" strike="noStrike" cap="none" spc="0" normalizeH="0" baseline="0" noProof="0" dirty="0">
              <a:ln>
                <a:noFill/>
              </a:ln>
              <a:solidFill>
                <a:schemeClr val="tx1"/>
              </a:solidFill>
              <a:effectLst/>
              <a:uLnTx/>
              <a:uFillTx/>
              <a:latin typeface="+mn-lt"/>
              <a:ea typeface="+mn-ea"/>
              <a:cs typeface="+mn-cs"/>
            </a:rPr>
            <a:t> index</a:t>
          </a:r>
          <a:r>
            <a:rPr kumimoji="0" lang="en-US" b="0" i="0" u="none" strike="noStrike" cap="none" spc="0" normalizeH="0" baseline="0" noProof="0" dirty="0">
              <a:ln>
                <a:noFill/>
              </a:ln>
              <a:solidFill>
                <a:schemeClr val="tx1"/>
              </a:solidFill>
              <a:effectLst/>
              <a:uLnTx/>
              <a:uFillTx/>
              <a:latin typeface="+mn-lt"/>
              <a:ea typeface="+mn-ea"/>
              <a:cs typeface="+mn-cs"/>
            </a:rPr>
            <a:t>: </a:t>
          </a:r>
        </a:p>
      </dgm:t>
    </dgm:pt>
    <dgm:pt modelId="{4A77A0AF-F7A7-4D6C-9CAD-6CEB969896FE}" type="parTrans" cxnId="{067BC889-0FC1-45EA-93A7-D3193361B21F}">
      <dgm:prSet/>
      <dgm:spPr/>
      <dgm:t>
        <a:bodyPr/>
        <a:lstStyle/>
        <a:p>
          <a:endParaRPr lang="en-US"/>
        </a:p>
      </dgm:t>
    </dgm:pt>
    <dgm:pt modelId="{6E4E9D21-C4CC-40F8-BD7C-7F0D8A23A4B4}" type="sibTrans" cxnId="{067BC889-0FC1-45EA-93A7-D3193361B21F}">
      <dgm:prSet/>
      <dgm:spPr/>
      <dgm:t>
        <a:bodyPr/>
        <a:lstStyle/>
        <a:p>
          <a:endParaRPr lang="en-US"/>
        </a:p>
      </dgm:t>
    </dgm:pt>
    <dgm:pt modelId="{3F722D8A-7F25-45F1-9E2B-9CB863775FA5}">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Measures the impurity of D, a data partition or set of training tuples as</a:t>
          </a:r>
        </a:p>
      </dgm:t>
    </dgm:pt>
    <dgm:pt modelId="{57D764A1-D93C-459C-AFCF-E0EB9C9F0E7F}" type="parTrans" cxnId="{34D06911-C4EE-446B-BF0E-A6AFE320FDF2}">
      <dgm:prSet/>
      <dgm:spPr/>
      <dgm:t>
        <a:bodyPr/>
        <a:lstStyle/>
        <a:p>
          <a:endParaRPr lang="en-US"/>
        </a:p>
      </dgm:t>
    </dgm:pt>
    <dgm:pt modelId="{D8A8F1AB-21CA-4D16-8706-4EC84FCD4171}" type="sibTrans" cxnId="{34D06911-C4EE-446B-BF0E-A6AFE320FDF2}">
      <dgm:prSet/>
      <dgm:spPr/>
      <dgm:t>
        <a:bodyPr/>
        <a:lstStyle/>
        <a:p>
          <a:endParaRPr lang="en-US"/>
        </a:p>
      </dgm:t>
    </dgm:pt>
    <dgm:pt modelId="{F67237DA-9CE8-4AFC-8A76-4DAF3C11A73C}">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Attribute with the highest information gain chosen as split attribute because it reflects the least randomness</a:t>
          </a:r>
        </a:p>
      </dgm:t>
    </dgm:pt>
    <dgm:pt modelId="{ED73B90A-6FF9-48C9-8E35-236994C296A4}" type="parTrans" cxnId="{1703EADA-799D-4B2B-8BFE-D4CAFCD44904}">
      <dgm:prSet/>
      <dgm:spPr/>
      <dgm:t>
        <a:bodyPr/>
        <a:lstStyle/>
        <a:p>
          <a:endParaRPr lang="en-US"/>
        </a:p>
      </dgm:t>
    </dgm:pt>
    <dgm:pt modelId="{9F77B07A-3336-46C0-9F89-D1674047DB9A}" type="sibTrans" cxnId="{1703EADA-799D-4B2B-8BFE-D4CAFCD44904}">
      <dgm:prSet/>
      <dgm:spPr/>
      <dgm:t>
        <a:bodyPr/>
        <a:lstStyle/>
        <a:p>
          <a:endParaRPr lang="en-US"/>
        </a:p>
      </dgm:t>
    </dgm:pt>
    <dgm:pt modelId="{1DFDF6C9-D156-437C-B948-51BEFAB7F5BF}">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Measured in bits</a:t>
          </a:r>
          <a:endParaRPr kumimoji="0" lang="en-US" sz="1600" b="0" i="0" u="none" strike="noStrike" cap="none" spc="0" normalizeH="0" baseline="0" noProof="0" dirty="0">
            <a:ln>
              <a:noFill/>
            </a:ln>
            <a:solidFill>
              <a:schemeClr val="tx1"/>
            </a:solidFill>
            <a:effectLst/>
            <a:uLnTx/>
            <a:uFillTx/>
            <a:latin typeface="+mn-lt"/>
            <a:ea typeface="+mn-ea"/>
            <a:cs typeface="+mn-cs"/>
          </a:endParaRPr>
        </a:p>
      </dgm:t>
    </dgm:pt>
    <dgm:pt modelId="{641BF6AF-DBEC-4EC1-9C95-DF5A341EA114}" type="parTrans" cxnId="{E074547D-6100-4200-B3F4-77F3EAFB7574}">
      <dgm:prSet/>
      <dgm:spPr/>
      <dgm:t>
        <a:bodyPr/>
        <a:lstStyle/>
        <a:p>
          <a:endParaRPr lang="en-US"/>
        </a:p>
      </dgm:t>
    </dgm:pt>
    <dgm:pt modelId="{151D170C-B666-4403-9D86-B7D0BC97ACC3}" type="sibTrans" cxnId="{E074547D-6100-4200-B3F4-77F3EAFB7574}">
      <dgm:prSet/>
      <dgm:spPr/>
      <dgm:t>
        <a:bodyPr/>
        <a:lstStyle/>
        <a:p>
          <a:endParaRPr lang="en-US"/>
        </a:p>
      </dgm:t>
    </dgm:pt>
    <dgm:pt modelId="{531705B3-0CCA-4FC3-BAEF-DAA65FFDB9AB}">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Gain(A) = Info(D)-Info</a:t>
          </a:r>
          <a:r>
            <a:rPr kumimoji="0" lang="en-US" sz="1400" b="0" i="0" u="none" strike="noStrike" cap="none" spc="0" normalizeH="0" baseline="-25000" noProof="0" dirty="0">
              <a:ln>
                <a:noFill/>
              </a:ln>
              <a:solidFill>
                <a:schemeClr val="tx1"/>
              </a:solidFill>
              <a:effectLst/>
              <a:uLnTx/>
              <a:uFillTx/>
              <a:latin typeface="+mn-lt"/>
              <a:ea typeface="+mn-ea"/>
              <a:cs typeface="+mn-cs"/>
            </a:rPr>
            <a:t>A</a:t>
          </a:r>
          <a:r>
            <a:rPr kumimoji="0" lang="en-US" sz="1400" b="0" i="0" u="none" strike="noStrike" cap="none" spc="0" normalizeH="0" baseline="0" noProof="0" dirty="0">
              <a:ln>
                <a:noFill/>
              </a:ln>
              <a:solidFill>
                <a:schemeClr val="tx1"/>
              </a:solidFill>
              <a:effectLst/>
              <a:uLnTx/>
              <a:uFillTx/>
              <a:latin typeface="+mn-lt"/>
              <a:ea typeface="+mn-ea"/>
              <a:cs typeface="+mn-cs"/>
            </a:rPr>
            <a:t>(D)</a:t>
          </a:r>
        </a:p>
      </dgm:t>
    </dgm:pt>
    <dgm:pt modelId="{BAECA7F2-EE57-46C2-AE58-D29600B82801}" type="parTrans" cxnId="{B75BB81B-6F14-464F-895E-E9D01AC494C0}">
      <dgm:prSet/>
      <dgm:spPr/>
      <dgm:t>
        <a:bodyPr/>
        <a:lstStyle/>
        <a:p>
          <a:endParaRPr lang="en-US"/>
        </a:p>
      </dgm:t>
    </dgm:pt>
    <dgm:pt modelId="{66967DB3-6F14-4C5C-9116-D7742BD826B5}" type="sibTrans" cxnId="{B75BB81B-6F14-464F-895E-E9D01AC494C0}">
      <dgm:prSet/>
      <dgm:spPr/>
      <dgm:t>
        <a:bodyPr/>
        <a:lstStyle/>
        <a:p>
          <a:endParaRPr lang="en-US"/>
        </a:p>
      </dgm:t>
    </dgm:pt>
    <dgm:pt modelId="{191717A7-893C-4C94-9F0B-F50CC7FED055}">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Biased towards attributes with large numbers</a:t>
          </a:r>
        </a:p>
      </dgm:t>
    </dgm:pt>
    <dgm:pt modelId="{4184154D-A12F-4A10-AD3C-C45C62BF09C3}" type="parTrans" cxnId="{F3B7B24A-6E78-433D-9547-3E3476D82B05}">
      <dgm:prSet/>
      <dgm:spPr/>
      <dgm:t>
        <a:bodyPr/>
        <a:lstStyle/>
        <a:p>
          <a:endParaRPr lang="en-US"/>
        </a:p>
      </dgm:t>
    </dgm:pt>
    <dgm:pt modelId="{CC9C3C90-C0E6-44BD-8C71-90D15D1EC245}" type="sibTrans" cxnId="{F3B7B24A-6E78-433D-9547-3E3476D82B05}">
      <dgm:prSet/>
      <dgm:spPr/>
      <dgm:t>
        <a:bodyPr/>
        <a:lstStyle/>
        <a:p>
          <a:endParaRPr lang="en-US"/>
        </a:p>
      </dgm:t>
    </dgm:pt>
    <dgm:pt modelId="{21DA1DE0-297E-4756-A4DB-5421005A9741}">
      <dgm:prSet/>
      <dgm:spPr/>
      <dgm:t>
        <a:bodyPr/>
        <a:lstStyle/>
        <a:p>
          <a:pPr rtl="0"/>
          <a:r>
            <a:rPr kumimoji="0" lang="en-US" sz="2000" b="0" i="0" u="none" strike="noStrike" cap="none" spc="0" normalizeH="0" baseline="0" noProof="0" dirty="0">
              <a:ln>
                <a:noFill/>
              </a:ln>
              <a:solidFill>
                <a:schemeClr val="tx1"/>
              </a:solidFill>
              <a:effectLst/>
              <a:uLnTx/>
              <a:uFillTx/>
              <a:latin typeface="+mn-lt"/>
              <a:ea typeface="+mn-ea"/>
              <a:cs typeface="+mn-cs"/>
            </a:rPr>
            <a:t>.</a:t>
          </a:r>
        </a:p>
      </dgm:t>
    </dgm:pt>
    <dgm:pt modelId="{0EB527FC-6164-4F74-9F37-99EF5ABBC37C}" type="parTrans" cxnId="{461F3E53-187E-46F8-A0BC-1515D6B93A7C}">
      <dgm:prSet/>
      <dgm:spPr/>
      <dgm:t>
        <a:bodyPr/>
        <a:lstStyle/>
        <a:p>
          <a:endParaRPr lang="en-US"/>
        </a:p>
      </dgm:t>
    </dgm:pt>
    <dgm:pt modelId="{7599B420-51B6-44D4-9B82-18380F1D2579}" type="sibTrans" cxnId="{461F3E53-187E-46F8-A0BC-1515D6B93A7C}">
      <dgm:prSet/>
      <dgm:spPr/>
      <dgm:t>
        <a:bodyPr/>
        <a:lstStyle/>
        <a:p>
          <a:endParaRPr lang="en-US"/>
        </a:p>
      </dgm:t>
    </dgm:pt>
    <dgm:pt modelId="{5277FAD3-9417-483A-B322-4D7A71A5560E}">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Normalizes for attributes with large values by using </a:t>
          </a:r>
          <a:r>
            <a:rPr kumimoji="0" lang="en-US" sz="1400" b="0" i="0" u="none" strike="noStrike" cap="none" spc="0" normalizeH="0" baseline="0" noProof="0" dirty="0" err="1">
              <a:ln>
                <a:noFill/>
              </a:ln>
              <a:solidFill>
                <a:schemeClr val="tx1"/>
              </a:solidFill>
              <a:effectLst/>
              <a:uLnTx/>
              <a:uFillTx/>
              <a:latin typeface="+mn-lt"/>
              <a:ea typeface="+mn-ea"/>
              <a:cs typeface="+mn-cs"/>
            </a:rPr>
            <a:t>Splitinfo</a:t>
          </a:r>
          <a:r>
            <a:rPr kumimoji="0" lang="en-US" sz="1400" b="0" i="0" u="none" strike="noStrike" cap="none" spc="0" normalizeH="0" baseline="0" noProof="0" dirty="0">
              <a:ln>
                <a:noFill/>
              </a:ln>
              <a:solidFill>
                <a:schemeClr val="tx1"/>
              </a:solidFill>
              <a:effectLst/>
              <a:uLnTx/>
              <a:uFillTx/>
              <a:latin typeface="+mn-lt"/>
              <a:ea typeface="+mn-ea"/>
              <a:cs typeface="+mn-cs"/>
            </a:rPr>
            <a:t> parameter</a:t>
          </a:r>
        </a:p>
      </dgm:t>
    </dgm:pt>
    <dgm:pt modelId="{216E27AA-3443-4F99-97FF-4ADEAF6AA028}" type="parTrans" cxnId="{5D2415E9-52A1-4EDC-A3CF-30C2538463EF}">
      <dgm:prSet/>
      <dgm:spPr/>
      <dgm:t>
        <a:bodyPr/>
        <a:lstStyle/>
        <a:p>
          <a:endParaRPr lang="en-US"/>
        </a:p>
      </dgm:t>
    </dgm:pt>
    <dgm:pt modelId="{BC23187C-DAA8-447F-A760-FD485C4B50F3}" type="sibTrans" cxnId="{5D2415E9-52A1-4EDC-A3CF-30C2538463EF}">
      <dgm:prSet/>
      <dgm:spPr/>
      <dgm:t>
        <a:bodyPr/>
        <a:lstStyle/>
        <a:p>
          <a:endParaRPr lang="en-US"/>
        </a:p>
      </dgm:t>
    </dgm:pt>
    <dgm:pt modelId="{3DE1EF28-1394-4903-B14E-B9CB916DFE7D}">
      <dgm:prSet/>
      <dgm:spPr/>
      <dgm:t>
        <a:bodyPr/>
        <a:lstStyle/>
        <a:p>
          <a:pPr rtl="0"/>
          <a:endParaRPr kumimoji="0" lang="en-US" sz="2000" b="0" i="0" u="none" strike="noStrike" cap="none" spc="0" normalizeH="0" baseline="0" noProof="0" dirty="0">
            <a:ln>
              <a:noFill/>
            </a:ln>
            <a:solidFill>
              <a:schemeClr val="tx1"/>
            </a:solidFill>
            <a:effectLst/>
            <a:uLnTx/>
            <a:uFillTx/>
            <a:latin typeface="+mn-lt"/>
            <a:ea typeface="+mn-ea"/>
            <a:cs typeface="+mn-cs"/>
          </a:endParaRPr>
        </a:p>
      </dgm:t>
    </dgm:pt>
    <dgm:pt modelId="{33E1494C-A2CF-42F9-BA13-28D9261606A3}" type="parTrans" cxnId="{6EC2D6AD-E22F-4EDF-81DD-9D78CE2CF6EA}">
      <dgm:prSet/>
      <dgm:spPr/>
      <dgm:t>
        <a:bodyPr/>
        <a:lstStyle/>
        <a:p>
          <a:endParaRPr lang="en-US"/>
        </a:p>
      </dgm:t>
    </dgm:pt>
    <dgm:pt modelId="{557F9964-A613-462F-A568-3761313E5609}" type="sibTrans" cxnId="{6EC2D6AD-E22F-4EDF-81DD-9D78CE2CF6EA}">
      <dgm:prSet/>
      <dgm:spPr/>
      <dgm:t>
        <a:bodyPr/>
        <a:lstStyle/>
        <a:p>
          <a:endParaRPr lang="en-US"/>
        </a:p>
      </dgm:t>
    </dgm:pt>
    <dgm:pt modelId="{8A922FA4-5061-4EAD-BEF0-FBDD9F26E2BC}">
      <dgm:prSet/>
      <dgm:spPr/>
      <dgm:t>
        <a:bodyPr/>
        <a:lstStyle/>
        <a:p>
          <a:pPr rtl="0"/>
          <a:r>
            <a:rPr kumimoji="0" lang="en-US" sz="2000" b="0" i="0" u="none" strike="noStrike" cap="none" spc="0" normalizeH="0" baseline="0" noProof="0" dirty="0">
              <a:ln>
                <a:noFill/>
              </a:ln>
              <a:solidFill>
                <a:schemeClr val="tx1"/>
              </a:solidFill>
              <a:effectLst/>
              <a:uLnTx/>
              <a:uFillTx/>
              <a:latin typeface="+mn-lt"/>
              <a:ea typeface="+mn-ea"/>
              <a:cs typeface="+mn-cs"/>
            </a:rPr>
            <a:t>.</a:t>
          </a:r>
        </a:p>
      </dgm:t>
    </dgm:pt>
    <dgm:pt modelId="{E126A1CB-28EB-41D8-BE7F-C49DABE870CD}" type="parTrans" cxnId="{2A043C40-4A03-44AE-8FD0-AD70D84C8B8A}">
      <dgm:prSet/>
      <dgm:spPr/>
      <dgm:t>
        <a:bodyPr/>
        <a:lstStyle/>
        <a:p>
          <a:endParaRPr lang="en-US"/>
        </a:p>
      </dgm:t>
    </dgm:pt>
    <dgm:pt modelId="{AFF6156C-3A7A-42E6-9D06-055592320EAB}" type="sibTrans" cxnId="{2A043C40-4A03-44AE-8FD0-AD70D84C8B8A}">
      <dgm:prSet/>
      <dgm:spPr/>
      <dgm:t>
        <a:bodyPr/>
        <a:lstStyle/>
        <a:p>
          <a:endParaRPr lang="en-US"/>
        </a:p>
      </dgm:t>
    </dgm:pt>
    <dgm:pt modelId="{E432BFD2-C132-4647-9AF5-F0EB9512A726}">
      <dgm:prSet/>
      <dgm:spPr/>
      <dgm:t>
        <a:bodyPr/>
        <a:lstStyle/>
        <a:p>
          <a:pPr rtl="0"/>
          <a:endParaRPr kumimoji="0" lang="en-US" sz="2000" b="0" i="0" u="none" strike="noStrike" cap="none" spc="0" normalizeH="0" baseline="0" noProof="0" dirty="0">
            <a:ln>
              <a:noFill/>
            </a:ln>
            <a:solidFill>
              <a:schemeClr val="tx1"/>
            </a:solidFill>
            <a:effectLst/>
            <a:uLnTx/>
            <a:uFillTx/>
            <a:latin typeface="+mn-lt"/>
            <a:ea typeface="+mn-ea"/>
            <a:cs typeface="+mn-cs"/>
          </a:endParaRPr>
        </a:p>
      </dgm:t>
    </dgm:pt>
    <dgm:pt modelId="{26CA7E09-BE2A-4458-A8AE-C340EF814197}" type="parTrans" cxnId="{54CCDF75-B5FB-464D-993A-467543506E95}">
      <dgm:prSet/>
      <dgm:spPr/>
      <dgm:t>
        <a:bodyPr/>
        <a:lstStyle/>
        <a:p>
          <a:endParaRPr lang="en-US"/>
        </a:p>
      </dgm:t>
    </dgm:pt>
    <dgm:pt modelId="{2B9F69AF-2469-4815-B206-95D174DB3409}" type="sibTrans" cxnId="{54CCDF75-B5FB-464D-993A-467543506E95}">
      <dgm:prSet/>
      <dgm:spPr/>
      <dgm:t>
        <a:bodyPr/>
        <a:lstStyle/>
        <a:p>
          <a:endParaRPr lang="en-US"/>
        </a:p>
      </dgm:t>
    </dgm:pt>
    <dgm:pt modelId="{5FBCB1A0-8D3E-4DDD-AE88-6A63DDB00159}">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a:t>
          </a:r>
        </a:p>
      </dgm:t>
    </dgm:pt>
    <dgm:pt modelId="{36A9C567-C33E-4481-8A16-8CE85F7BE82E}" type="parTrans" cxnId="{3AF13A27-1DDB-4A93-A635-3AA60C71F347}">
      <dgm:prSet/>
      <dgm:spPr/>
      <dgm:t>
        <a:bodyPr/>
        <a:lstStyle/>
        <a:p>
          <a:endParaRPr lang="en-US"/>
        </a:p>
      </dgm:t>
    </dgm:pt>
    <dgm:pt modelId="{2E5FDD97-1935-4E98-9521-1B6888E3F408}" type="sibTrans" cxnId="{3AF13A27-1DDB-4A93-A635-3AA60C71F347}">
      <dgm:prSet/>
      <dgm:spPr/>
      <dgm:t>
        <a:bodyPr/>
        <a:lstStyle/>
        <a:p>
          <a:endParaRPr lang="en-US"/>
        </a:p>
      </dgm:t>
    </dgm:pt>
    <dgm:pt modelId="{EF5B7FE4-58A4-48E2-9B50-B154484E530E}">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a:t>
          </a:r>
        </a:p>
      </dgm:t>
    </dgm:pt>
    <dgm:pt modelId="{EFB000A7-5CF2-4B44-A0CE-B701A91FD139}" type="parTrans" cxnId="{5577EFB9-54C3-4E20-8789-92BB974F2ED3}">
      <dgm:prSet/>
      <dgm:spPr/>
      <dgm:t>
        <a:bodyPr/>
        <a:lstStyle/>
        <a:p>
          <a:endParaRPr lang="en-US"/>
        </a:p>
      </dgm:t>
    </dgm:pt>
    <dgm:pt modelId="{2D3F6E8B-85D0-471A-82D6-6E50B510666B}" type="sibTrans" cxnId="{5577EFB9-54C3-4E20-8789-92BB974F2ED3}">
      <dgm:prSet/>
      <dgm:spPr/>
      <dgm:t>
        <a:bodyPr/>
        <a:lstStyle/>
        <a:p>
          <a:endParaRPr lang="en-US"/>
        </a:p>
      </dgm:t>
    </dgm:pt>
    <dgm:pt modelId="{7032E13D-65D6-438A-8609-C3851A7A9ABA}">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Considers a binary split for each attribute</a:t>
          </a:r>
        </a:p>
      </dgm:t>
    </dgm:pt>
    <dgm:pt modelId="{9F825FFB-2236-4FA1-8E29-13E6965E1B34}" type="parTrans" cxnId="{62E01238-0C21-4DE1-AE8A-36F47845DB01}">
      <dgm:prSet/>
      <dgm:spPr/>
      <dgm:t>
        <a:bodyPr/>
        <a:lstStyle/>
        <a:p>
          <a:endParaRPr lang="en-US"/>
        </a:p>
      </dgm:t>
    </dgm:pt>
    <dgm:pt modelId="{112A19B1-99C1-4B55-86B6-CEF2A3B2BBBA}" type="sibTrans" cxnId="{62E01238-0C21-4DE1-AE8A-36F47845DB01}">
      <dgm:prSet/>
      <dgm:spPr/>
      <dgm:t>
        <a:bodyPr/>
        <a:lstStyle/>
        <a:p>
          <a:endParaRPr lang="en-US"/>
        </a:p>
      </dgm:t>
    </dgm:pt>
    <dgm:pt modelId="{30977434-2922-4F29-959A-B9602ED5EAFA}">
      <dgm:prSet custT="1"/>
      <dgm:spPr/>
      <dgm:t>
        <a:bodyPr/>
        <a:lstStyle/>
        <a:p>
          <a:pPr rtl="0"/>
          <a:endParaRPr kumimoji="0" lang="en-US" sz="1400" b="0" i="0" u="none" strike="noStrike" cap="none" spc="0" normalizeH="0" baseline="0" noProof="0" dirty="0">
            <a:ln>
              <a:noFill/>
            </a:ln>
            <a:solidFill>
              <a:schemeClr val="tx1"/>
            </a:solidFill>
            <a:effectLst/>
            <a:uLnTx/>
            <a:uFillTx/>
            <a:latin typeface="+mn-lt"/>
            <a:ea typeface="+mn-ea"/>
            <a:cs typeface="+mn-cs"/>
          </a:endParaRPr>
        </a:p>
      </dgm:t>
    </dgm:pt>
    <dgm:pt modelId="{CD63231E-B244-4F58-BAA3-CF31881E26A9}" type="parTrans" cxnId="{26A03E3F-B816-4808-8498-5C231DE5D2F9}">
      <dgm:prSet/>
      <dgm:spPr/>
      <dgm:t>
        <a:bodyPr/>
        <a:lstStyle/>
        <a:p>
          <a:endParaRPr lang="en-US"/>
        </a:p>
      </dgm:t>
    </dgm:pt>
    <dgm:pt modelId="{5372BFD4-C942-489E-B6C2-0645D07F3EAC}" type="sibTrans" cxnId="{26A03E3F-B816-4808-8498-5C231DE5D2F9}">
      <dgm:prSet/>
      <dgm:spPr/>
      <dgm:t>
        <a:bodyPr/>
        <a:lstStyle/>
        <a:p>
          <a:endParaRPr lang="en-US"/>
        </a:p>
      </dgm:t>
    </dgm:pt>
    <dgm:pt modelId="{B9D1E2D4-C0B9-4216-BD27-A41F54E34364}" type="pres">
      <dgm:prSet presAssocID="{160D7738-D269-43DB-B7AF-EA16DE3DFD53}" presName="Name0" presStyleCnt="0">
        <dgm:presLayoutVars>
          <dgm:dir/>
          <dgm:animLvl val="lvl"/>
          <dgm:resizeHandles val="exact"/>
        </dgm:presLayoutVars>
      </dgm:prSet>
      <dgm:spPr/>
    </dgm:pt>
    <dgm:pt modelId="{E4123FFC-3223-4037-97B4-2F6E35E707CB}" type="pres">
      <dgm:prSet presAssocID="{62421485-CBA6-4149-8101-EB32B8DFE5E7}" presName="composite" presStyleCnt="0"/>
      <dgm:spPr/>
    </dgm:pt>
    <dgm:pt modelId="{575DAC54-960A-4956-BA0F-882C6C73776D}" type="pres">
      <dgm:prSet presAssocID="{62421485-CBA6-4149-8101-EB32B8DFE5E7}" presName="parTx" presStyleLbl="alignNode1" presStyleIdx="0" presStyleCnt="3">
        <dgm:presLayoutVars>
          <dgm:chMax val="0"/>
          <dgm:chPref val="0"/>
          <dgm:bulletEnabled val="1"/>
        </dgm:presLayoutVars>
      </dgm:prSet>
      <dgm:spPr/>
    </dgm:pt>
    <dgm:pt modelId="{2F154FE6-C385-4535-BE44-C23B9BE2F213}" type="pres">
      <dgm:prSet presAssocID="{62421485-CBA6-4149-8101-EB32B8DFE5E7}" presName="desTx" presStyleLbl="alignAccFollowNode1" presStyleIdx="0" presStyleCnt="3">
        <dgm:presLayoutVars>
          <dgm:bulletEnabled val="1"/>
        </dgm:presLayoutVars>
      </dgm:prSet>
      <dgm:spPr/>
    </dgm:pt>
    <dgm:pt modelId="{24469CDA-4355-4F19-A423-A104A8DD4EB1}" type="pres">
      <dgm:prSet presAssocID="{F8A4D653-CB9F-4BF4-BB12-D54E40CA34F5}" presName="space" presStyleCnt="0"/>
      <dgm:spPr/>
    </dgm:pt>
    <dgm:pt modelId="{BACDE300-D835-4253-B145-E01BBF12A052}" type="pres">
      <dgm:prSet presAssocID="{D850F19B-0E5C-40FC-BD84-AA25B3E448A7}" presName="composite" presStyleCnt="0"/>
      <dgm:spPr/>
    </dgm:pt>
    <dgm:pt modelId="{AFE8FD5E-FF42-4620-8FA5-1208DE58D4A1}" type="pres">
      <dgm:prSet presAssocID="{D850F19B-0E5C-40FC-BD84-AA25B3E448A7}" presName="parTx" presStyleLbl="alignNode1" presStyleIdx="1" presStyleCnt="3">
        <dgm:presLayoutVars>
          <dgm:chMax val="0"/>
          <dgm:chPref val="0"/>
          <dgm:bulletEnabled val="1"/>
        </dgm:presLayoutVars>
      </dgm:prSet>
      <dgm:spPr/>
    </dgm:pt>
    <dgm:pt modelId="{6D891CBC-2E6C-4F60-886B-4967241874A9}" type="pres">
      <dgm:prSet presAssocID="{D850F19B-0E5C-40FC-BD84-AA25B3E448A7}" presName="desTx" presStyleLbl="alignAccFollowNode1" presStyleIdx="1" presStyleCnt="3">
        <dgm:presLayoutVars>
          <dgm:bulletEnabled val="1"/>
        </dgm:presLayoutVars>
      </dgm:prSet>
      <dgm:spPr/>
    </dgm:pt>
    <dgm:pt modelId="{D5978619-1355-4402-9053-8067BBD422AA}" type="pres">
      <dgm:prSet presAssocID="{0A0DC517-79E0-41F2-8A90-4CCFC5A5D128}" presName="space" presStyleCnt="0"/>
      <dgm:spPr/>
    </dgm:pt>
    <dgm:pt modelId="{EF0ECEF6-373D-46BA-A1B8-37D312EB32A7}" type="pres">
      <dgm:prSet presAssocID="{9B5EB167-3C6F-4F66-994E-FFB08EE8B8F7}" presName="composite" presStyleCnt="0"/>
      <dgm:spPr/>
    </dgm:pt>
    <dgm:pt modelId="{F309AC31-4440-4382-AA2D-5E9F22EE898E}" type="pres">
      <dgm:prSet presAssocID="{9B5EB167-3C6F-4F66-994E-FFB08EE8B8F7}" presName="parTx" presStyleLbl="alignNode1" presStyleIdx="2" presStyleCnt="3">
        <dgm:presLayoutVars>
          <dgm:chMax val="0"/>
          <dgm:chPref val="0"/>
          <dgm:bulletEnabled val="1"/>
        </dgm:presLayoutVars>
      </dgm:prSet>
      <dgm:spPr/>
    </dgm:pt>
    <dgm:pt modelId="{E7DB220A-3A3E-414F-81F9-AF07F9E17F85}" type="pres">
      <dgm:prSet presAssocID="{9B5EB167-3C6F-4F66-994E-FFB08EE8B8F7}" presName="desTx" presStyleLbl="alignAccFollowNode1" presStyleIdx="2" presStyleCnt="3">
        <dgm:presLayoutVars>
          <dgm:bulletEnabled val="1"/>
        </dgm:presLayoutVars>
      </dgm:prSet>
      <dgm:spPr/>
    </dgm:pt>
  </dgm:ptLst>
  <dgm:cxnLst>
    <dgm:cxn modelId="{752A2ECB-E6AB-4A15-B068-732FB3CEDA1A}" type="presOf" srcId="{62421485-CBA6-4149-8101-EB32B8DFE5E7}" destId="{575DAC54-960A-4956-BA0F-882C6C73776D}" srcOrd="0" destOrd="0" presId="urn:microsoft.com/office/officeart/2005/8/layout/hList1"/>
    <dgm:cxn modelId="{F3B7B24A-6E78-433D-9547-3E3476D82B05}" srcId="{62421485-CBA6-4149-8101-EB32B8DFE5E7}" destId="{191717A7-893C-4C94-9F0B-F50CC7FED055}" srcOrd="4" destOrd="0" parTransId="{4184154D-A12F-4A10-AD3C-C45C62BF09C3}" sibTransId="{CC9C3C90-C0E6-44BD-8C71-90D15D1EC245}"/>
    <dgm:cxn modelId="{34D06911-C4EE-446B-BF0E-A6AFE320FDF2}" srcId="{9B5EB167-3C6F-4F66-994E-FFB08EE8B8F7}" destId="{3F722D8A-7F25-45F1-9E2B-9CB863775FA5}" srcOrd="0" destOrd="0" parTransId="{57D764A1-D93C-459C-AFCF-E0EB9C9F0E7F}" sibTransId="{D8A8F1AB-21CA-4D16-8706-4EC84FCD4171}"/>
    <dgm:cxn modelId="{6EC2D6AD-E22F-4EDF-81DD-9D78CE2CF6EA}" srcId="{D850F19B-0E5C-40FC-BD84-AA25B3E448A7}" destId="{3DE1EF28-1394-4903-B14E-B9CB916DFE7D}" srcOrd="1" destOrd="0" parTransId="{33E1494C-A2CF-42F9-BA13-28D9261606A3}" sibTransId="{557F9964-A613-462F-A568-3761313E5609}"/>
    <dgm:cxn modelId="{4B118D7C-63AB-4B2F-89C8-C2394E3B3C79}" type="presOf" srcId="{9B5EB167-3C6F-4F66-994E-FFB08EE8B8F7}" destId="{F309AC31-4440-4382-AA2D-5E9F22EE898E}" srcOrd="0" destOrd="0" presId="urn:microsoft.com/office/officeart/2005/8/layout/hList1"/>
    <dgm:cxn modelId="{79F8BA53-5126-40C5-A377-227AFF34BA1B}" type="presOf" srcId="{3F722D8A-7F25-45F1-9E2B-9CB863775FA5}" destId="{E7DB220A-3A3E-414F-81F9-AF07F9E17F85}" srcOrd="0" destOrd="0" presId="urn:microsoft.com/office/officeart/2005/8/layout/hList1"/>
    <dgm:cxn modelId="{B75BB81B-6F14-464F-895E-E9D01AC494C0}" srcId="{62421485-CBA6-4149-8101-EB32B8DFE5E7}" destId="{531705B3-0CCA-4FC3-BAEF-DAA65FFDB9AB}" srcOrd="1" destOrd="0" parTransId="{BAECA7F2-EE57-46C2-AE58-D29600B82801}" sibTransId="{66967DB3-6F14-4C5C-9116-D7742BD826B5}"/>
    <dgm:cxn modelId="{067BC889-0FC1-45EA-93A7-D3193361B21F}" srcId="{160D7738-D269-43DB-B7AF-EA16DE3DFD53}" destId="{9B5EB167-3C6F-4F66-994E-FFB08EE8B8F7}" srcOrd="2" destOrd="0" parTransId="{4A77A0AF-F7A7-4D6C-9CAD-6CEB969896FE}" sibTransId="{6E4E9D21-C4CC-40F8-BD7C-7F0D8A23A4B4}"/>
    <dgm:cxn modelId="{62E01238-0C21-4DE1-AE8A-36F47845DB01}" srcId="{9B5EB167-3C6F-4F66-994E-FFB08EE8B8F7}" destId="{7032E13D-65D6-438A-8609-C3851A7A9ABA}" srcOrd="4" destOrd="0" parTransId="{9F825FFB-2236-4FA1-8E29-13E6965E1B34}" sibTransId="{112A19B1-99C1-4B55-86B6-CEF2A3B2BBBA}"/>
    <dgm:cxn modelId="{461F3E53-187E-46F8-A0BC-1515D6B93A7C}" srcId="{D850F19B-0E5C-40FC-BD84-AA25B3E448A7}" destId="{21DA1DE0-297E-4756-A4DB-5421005A9741}" srcOrd="0" destOrd="0" parTransId="{0EB527FC-6164-4F74-9F37-99EF5ABBC37C}" sibTransId="{7599B420-51B6-44D4-9B82-18380F1D2579}"/>
    <dgm:cxn modelId="{1636C6D8-A2CC-439D-83FB-23DA96B6D27A}" type="presOf" srcId="{F67237DA-9CE8-4AFC-8A76-4DAF3C11A73C}" destId="{2F154FE6-C385-4535-BE44-C23B9BE2F213}" srcOrd="0" destOrd="2" presId="urn:microsoft.com/office/officeart/2005/8/layout/hList1"/>
    <dgm:cxn modelId="{26A03E3F-B816-4808-8498-5C231DE5D2F9}" srcId="{9B5EB167-3C6F-4F66-994E-FFB08EE8B8F7}" destId="{30977434-2922-4F29-959A-B9602ED5EAFA}" srcOrd="3" destOrd="0" parTransId="{CD63231E-B244-4F58-BAA3-CF31881E26A9}" sibTransId="{5372BFD4-C942-489E-B6C2-0645D07F3EAC}"/>
    <dgm:cxn modelId="{3AF13A27-1DDB-4A93-A635-3AA60C71F347}" srcId="{9B5EB167-3C6F-4F66-994E-FFB08EE8B8F7}" destId="{5FBCB1A0-8D3E-4DDD-AE88-6A63DDB00159}" srcOrd="1" destOrd="0" parTransId="{36A9C567-C33E-4481-8A16-8CE85F7BE82E}" sibTransId="{2E5FDD97-1935-4E98-9521-1B6888E3F408}"/>
    <dgm:cxn modelId="{5BE5D05C-6B66-4E72-A814-9BB944074A21}" type="presOf" srcId="{F8E53B2E-D046-495A-A039-A2505C508AED}" destId="{2F154FE6-C385-4535-BE44-C23B9BE2F213}" srcOrd="0" destOrd="0" presId="urn:microsoft.com/office/officeart/2005/8/layout/hList1"/>
    <dgm:cxn modelId="{A7C15A0F-D208-4A39-A995-695D0DA76E15}" type="presOf" srcId="{1DFDF6C9-D156-437C-B948-51BEFAB7F5BF}" destId="{2F154FE6-C385-4535-BE44-C23B9BE2F213}" srcOrd="0" destOrd="3" presId="urn:microsoft.com/office/officeart/2005/8/layout/hList1"/>
    <dgm:cxn modelId="{09C328F9-85DC-4F58-8D58-A5453F407038}" type="presOf" srcId="{8A922FA4-5061-4EAD-BEF0-FBDD9F26E2BC}" destId="{6D891CBC-2E6C-4F60-886B-4967241874A9}" srcOrd="0" destOrd="2" presId="urn:microsoft.com/office/officeart/2005/8/layout/hList1"/>
    <dgm:cxn modelId="{DCCADB21-E3B1-4839-A213-59F79E5D1B4D}" type="presOf" srcId="{5277FAD3-9417-483A-B322-4D7A71A5560E}" destId="{6D891CBC-2E6C-4F60-886B-4967241874A9}" srcOrd="0" destOrd="4" presId="urn:microsoft.com/office/officeart/2005/8/layout/hList1"/>
    <dgm:cxn modelId="{877D46F5-D988-4DA8-B095-10CBDC534A0B}" srcId="{160D7738-D269-43DB-B7AF-EA16DE3DFD53}" destId="{62421485-CBA6-4149-8101-EB32B8DFE5E7}" srcOrd="0" destOrd="0" parTransId="{071E7CA8-EFB1-42B9-B221-D9AA6387269D}" sibTransId="{F8A4D653-CB9F-4BF4-BB12-D54E40CA34F5}"/>
    <dgm:cxn modelId="{5D2415E9-52A1-4EDC-A3CF-30C2538463EF}" srcId="{D850F19B-0E5C-40FC-BD84-AA25B3E448A7}" destId="{5277FAD3-9417-483A-B322-4D7A71A5560E}" srcOrd="4" destOrd="0" parTransId="{216E27AA-3443-4F99-97FF-4ADEAF6AA028}" sibTransId="{BC23187C-DAA8-447F-A760-FD485C4B50F3}"/>
    <dgm:cxn modelId="{64260D17-C618-4084-8AFA-CDA7E51C29EE}" type="presOf" srcId="{160D7738-D269-43DB-B7AF-EA16DE3DFD53}" destId="{B9D1E2D4-C0B9-4216-BD27-A41F54E34364}" srcOrd="0" destOrd="0" presId="urn:microsoft.com/office/officeart/2005/8/layout/hList1"/>
    <dgm:cxn modelId="{0C27EAA6-9D5C-4570-A3D1-D110BD107D6A}" type="presOf" srcId="{E432BFD2-C132-4647-9AF5-F0EB9512A726}" destId="{6D891CBC-2E6C-4F60-886B-4967241874A9}" srcOrd="0" destOrd="3" presId="urn:microsoft.com/office/officeart/2005/8/layout/hList1"/>
    <dgm:cxn modelId="{E074547D-6100-4200-B3F4-77F3EAFB7574}" srcId="{62421485-CBA6-4149-8101-EB32B8DFE5E7}" destId="{1DFDF6C9-D156-437C-B948-51BEFAB7F5BF}" srcOrd="3" destOrd="0" parTransId="{641BF6AF-DBEC-4EC1-9C95-DF5A341EA114}" sibTransId="{151D170C-B666-4403-9D86-B7D0BC97ACC3}"/>
    <dgm:cxn modelId="{79A451C5-3E2C-487A-9761-8E8ADA634E11}" type="presOf" srcId="{3DE1EF28-1394-4903-B14E-B9CB916DFE7D}" destId="{6D891CBC-2E6C-4F60-886B-4967241874A9}" srcOrd="0" destOrd="1" presId="urn:microsoft.com/office/officeart/2005/8/layout/hList1"/>
    <dgm:cxn modelId="{8A2D8D74-779D-4AA3-88FD-40507F7CF0BF}" type="presOf" srcId="{5FBCB1A0-8D3E-4DDD-AE88-6A63DDB00159}" destId="{E7DB220A-3A3E-414F-81F9-AF07F9E17F85}" srcOrd="0" destOrd="1" presId="urn:microsoft.com/office/officeart/2005/8/layout/hList1"/>
    <dgm:cxn modelId="{1703EADA-799D-4B2B-8BFE-D4CAFCD44904}" srcId="{62421485-CBA6-4149-8101-EB32B8DFE5E7}" destId="{F67237DA-9CE8-4AFC-8A76-4DAF3C11A73C}" srcOrd="2" destOrd="0" parTransId="{ED73B90A-6FF9-48C9-8E35-236994C296A4}" sibTransId="{9F77B07A-3336-46C0-9F89-D1674047DB9A}"/>
    <dgm:cxn modelId="{DC695621-31D0-4801-8BCD-92D703B5A5BA}" srcId="{62421485-CBA6-4149-8101-EB32B8DFE5E7}" destId="{F8E53B2E-D046-495A-A039-A2505C508AED}" srcOrd="0" destOrd="0" parTransId="{C3CB358D-D9E1-4DF7-873B-DE6444DB7FA4}" sibTransId="{22CCF1E5-8BF2-426A-AEF1-8ED27B522DAB}"/>
    <dgm:cxn modelId="{2A043C40-4A03-44AE-8FD0-AD70D84C8B8A}" srcId="{D850F19B-0E5C-40FC-BD84-AA25B3E448A7}" destId="{8A922FA4-5061-4EAD-BEF0-FBDD9F26E2BC}" srcOrd="2" destOrd="0" parTransId="{E126A1CB-28EB-41D8-BE7F-C49DABE870CD}" sibTransId="{AFF6156C-3A7A-42E6-9D06-055592320EAB}"/>
    <dgm:cxn modelId="{6EDEE2BA-3B8D-468E-822A-A0DFF0ADDB4D}" type="presOf" srcId="{191717A7-893C-4C94-9F0B-F50CC7FED055}" destId="{2F154FE6-C385-4535-BE44-C23B9BE2F213}" srcOrd="0" destOrd="4" presId="urn:microsoft.com/office/officeart/2005/8/layout/hList1"/>
    <dgm:cxn modelId="{29CB8BB2-DFA3-42C2-8767-B152C0963CDB}" type="presOf" srcId="{7032E13D-65D6-438A-8609-C3851A7A9ABA}" destId="{E7DB220A-3A3E-414F-81F9-AF07F9E17F85}" srcOrd="0" destOrd="4" presId="urn:microsoft.com/office/officeart/2005/8/layout/hList1"/>
    <dgm:cxn modelId="{AE4DF091-7F81-4A9E-ACB5-990F065AB4A7}" type="presOf" srcId="{531705B3-0CCA-4FC3-BAEF-DAA65FFDB9AB}" destId="{2F154FE6-C385-4535-BE44-C23B9BE2F213}" srcOrd="0" destOrd="1" presId="urn:microsoft.com/office/officeart/2005/8/layout/hList1"/>
    <dgm:cxn modelId="{5577EFB9-54C3-4E20-8789-92BB974F2ED3}" srcId="{9B5EB167-3C6F-4F66-994E-FFB08EE8B8F7}" destId="{EF5B7FE4-58A4-48E2-9B50-B154484E530E}" srcOrd="2" destOrd="0" parTransId="{EFB000A7-5CF2-4B44-A0CE-B701A91FD139}" sibTransId="{2D3F6E8B-85D0-471A-82D6-6E50B510666B}"/>
    <dgm:cxn modelId="{5FE694CE-F711-4EE1-8D04-8709556013F5}" type="presOf" srcId="{D850F19B-0E5C-40FC-BD84-AA25B3E448A7}" destId="{AFE8FD5E-FF42-4620-8FA5-1208DE58D4A1}" srcOrd="0" destOrd="0" presId="urn:microsoft.com/office/officeart/2005/8/layout/hList1"/>
    <dgm:cxn modelId="{EC557E0E-4E99-472F-BB90-7401D6ED6E56}" type="presOf" srcId="{21DA1DE0-297E-4756-A4DB-5421005A9741}" destId="{6D891CBC-2E6C-4F60-886B-4967241874A9}" srcOrd="0" destOrd="0" presId="urn:microsoft.com/office/officeart/2005/8/layout/hList1"/>
    <dgm:cxn modelId="{E0DAA110-9003-4395-B2E6-CC8F1231776F}" type="presOf" srcId="{EF5B7FE4-58A4-48E2-9B50-B154484E530E}" destId="{E7DB220A-3A3E-414F-81F9-AF07F9E17F85}" srcOrd="0" destOrd="2" presId="urn:microsoft.com/office/officeart/2005/8/layout/hList1"/>
    <dgm:cxn modelId="{158AB5ED-A9F8-4B8A-AFE9-1ED234D80A29}" srcId="{160D7738-D269-43DB-B7AF-EA16DE3DFD53}" destId="{D850F19B-0E5C-40FC-BD84-AA25B3E448A7}" srcOrd="1" destOrd="0" parTransId="{C99C9FFC-5AD1-4912-992E-6C76DC5EBB4C}" sibTransId="{0A0DC517-79E0-41F2-8A90-4CCFC5A5D128}"/>
    <dgm:cxn modelId="{54CCDF75-B5FB-464D-993A-467543506E95}" srcId="{D850F19B-0E5C-40FC-BD84-AA25B3E448A7}" destId="{E432BFD2-C132-4647-9AF5-F0EB9512A726}" srcOrd="3" destOrd="0" parTransId="{26CA7E09-BE2A-4458-A8AE-C340EF814197}" sibTransId="{2B9F69AF-2469-4815-B206-95D174DB3409}"/>
    <dgm:cxn modelId="{C1CE306E-F70F-4F50-99F0-356CBBD71A17}" type="presOf" srcId="{30977434-2922-4F29-959A-B9602ED5EAFA}" destId="{E7DB220A-3A3E-414F-81F9-AF07F9E17F85}" srcOrd="0" destOrd="3" presId="urn:microsoft.com/office/officeart/2005/8/layout/hList1"/>
    <dgm:cxn modelId="{471D0D5B-4A70-4647-92D2-2C665BA638CA}" type="presParOf" srcId="{B9D1E2D4-C0B9-4216-BD27-A41F54E34364}" destId="{E4123FFC-3223-4037-97B4-2F6E35E707CB}" srcOrd="0" destOrd="0" presId="urn:microsoft.com/office/officeart/2005/8/layout/hList1"/>
    <dgm:cxn modelId="{BB0A9B72-8503-4820-B6C8-B95E266868BB}" type="presParOf" srcId="{E4123FFC-3223-4037-97B4-2F6E35E707CB}" destId="{575DAC54-960A-4956-BA0F-882C6C73776D}" srcOrd="0" destOrd="0" presId="urn:microsoft.com/office/officeart/2005/8/layout/hList1"/>
    <dgm:cxn modelId="{A4217B9B-03A5-4579-BFA7-0DBE1C39F942}" type="presParOf" srcId="{E4123FFC-3223-4037-97B4-2F6E35E707CB}" destId="{2F154FE6-C385-4535-BE44-C23B9BE2F213}" srcOrd="1" destOrd="0" presId="urn:microsoft.com/office/officeart/2005/8/layout/hList1"/>
    <dgm:cxn modelId="{E900AE05-7663-4386-A4FF-DA2DBC454922}" type="presParOf" srcId="{B9D1E2D4-C0B9-4216-BD27-A41F54E34364}" destId="{24469CDA-4355-4F19-A423-A104A8DD4EB1}" srcOrd="1" destOrd="0" presId="urn:microsoft.com/office/officeart/2005/8/layout/hList1"/>
    <dgm:cxn modelId="{FBE40520-C8FC-448F-B889-A28A8806C3F5}" type="presParOf" srcId="{B9D1E2D4-C0B9-4216-BD27-A41F54E34364}" destId="{BACDE300-D835-4253-B145-E01BBF12A052}" srcOrd="2" destOrd="0" presId="urn:microsoft.com/office/officeart/2005/8/layout/hList1"/>
    <dgm:cxn modelId="{DFD9892A-8D5C-4A5A-B064-FBE622965917}" type="presParOf" srcId="{BACDE300-D835-4253-B145-E01BBF12A052}" destId="{AFE8FD5E-FF42-4620-8FA5-1208DE58D4A1}" srcOrd="0" destOrd="0" presId="urn:microsoft.com/office/officeart/2005/8/layout/hList1"/>
    <dgm:cxn modelId="{5511444F-2768-4B59-9C68-D28DF37A286F}" type="presParOf" srcId="{BACDE300-D835-4253-B145-E01BBF12A052}" destId="{6D891CBC-2E6C-4F60-886B-4967241874A9}" srcOrd="1" destOrd="0" presId="urn:microsoft.com/office/officeart/2005/8/layout/hList1"/>
    <dgm:cxn modelId="{6F4F3613-5B37-424D-97C9-139BFFE91E6A}" type="presParOf" srcId="{B9D1E2D4-C0B9-4216-BD27-A41F54E34364}" destId="{D5978619-1355-4402-9053-8067BBD422AA}" srcOrd="3" destOrd="0" presId="urn:microsoft.com/office/officeart/2005/8/layout/hList1"/>
    <dgm:cxn modelId="{8058FA08-B94B-44C2-9E65-7E0F762D3282}" type="presParOf" srcId="{B9D1E2D4-C0B9-4216-BD27-A41F54E34364}" destId="{EF0ECEF6-373D-46BA-A1B8-37D312EB32A7}" srcOrd="4" destOrd="0" presId="urn:microsoft.com/office/officeart/2005/8/layout/hList1"/>
    <dgm:cxn modelId="{AE0B97D6-0D20-4FD0-9834-68101E653E3F}" type="presParOf" srcId="{EF0ECEF6-373D-46BA-A1B8-37D312EB32A7}" destId="{F309AC31-4440-4382-AA2D-5E9F22EE898E}" srcOrd="0" destOrd="0" presId="urn:microsoft.com/office/officeart/2005/8/layout/hList1"/>
    <dgm:cxn modelId="{62D645D0-1987-412A-87F4-328494F210C3}" type="presParOf" srcId="{EF0ECEF6-373D-46BA-A1B8-37D312EB32A7}" destId="{E7DB220A-3A3E-414F-81F9-AF07F9E17F8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30A0AC-AB32-4512-A8BA-4DDD5B52C61F}"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B61B4C41-9688-43EE-B054-51F604767F52}">
      <dgm:prSet phldrT="[Text]"/>
      <dgm:spPr/>
      <dgm:t>
        <a:bodyPr/>
        <a:lstStyle/>
        <a:p>
          <a:pPr rtl="0"/>
          <a:r>
            <a:rPr kumimoji="0" lang="en-US" b="1" i="0" u="none" strike="noStrike" cap="none" spc="0" normalizeH="0" baseline="0" noProof="0">
              <a:ln/>
              <a:effectLst/>
              <a:uLnTx/>
              <a:uFillTx/>
              <a:latin typeface="+mn-lt"/>
              <a:ea typeface="+mn-ea"/>
              <a:cs typeface="+mn-cs"/>
            </a:rPr>
            <a:t>Decision</a:t>
          </a:r>
          <a:r>
            <a:rPr kumimoji="0" lang="en-US" b="1" i="0" u="none" strike="noStrike" cap="none" spc="0" normalizeH="0" noProof="0">
              <a:ln/>
              <a:effectLst/>
              <a:uLnTx/>
              <a:uFillTx/>
              <a:latin typeface="+mn-lt"/>
              <a:ea typeface="+mn-ea"/>
              <a:cs typeface="+mn-cs"/>
            </a:rPr>
            <a:t> Trees</a:t>
          </a:r>
          <a:endParaRPr lang="en-US" u="none"/>
        </a:p>
      </dgm:t>
    </dgm:pt>
    <dgm:pt modelId="{2280B637-293C-40E1-B4FC-11780437E933}" type="parTrans" cxnId="{56035816-5763-40B9-9B6E-954A0EBE202D}">
      <dgm:prSet/>
      <dgm:spPr/>
      <dgm:t>
        <a:bodyPr/>
        <a:lstStyle/>
        <a:p>
          <a:endParaRPr lang="en-US"/>
        </a:p>
      </dgm:t>
    </dgm:pt>
    <dgm:pt modelId="{DFC864BA-EF99-4AA3-ACF2-C7ED83D15D5C}" type="sibTrans" cxnId="{56035816-5763-40B9-9B6E-954A0EBE202D}">
      <dgm:prSet/>
      <dgm:spPr/>
      <dgm:t>
        <a:bodyPr/>
        <a:lstStyle/>
        <a:p>
          <a:endParaRPr lang="en-US"/>
        </a:p>
      </dgm:t>
    </dgm:pt>
    <dgm:pt modelId="{E0897483-2EE9-4110-95E4-024939F3C18B}">
      <dgm:prSet phldrT="[Text]"/>
      <dgm:spPr/>
      <dgm:t>
        <a:bodyPr/>
        <a:lstStyle/>
        <a:p>
          <a:r>
            <a:rPr lang="en-US" b="1" u="none">
              <a:solidFill>
                <a:schemeClr val="tx1"/>
              </a:solidFill>
            </a:rPr>
            <a:t>Naïve Bayes Classifier</a:t>
          </a:r>
          <a:endParaRPr lang="en-US" u="none" dirty="0">
            <a:solidFill>
              <a:schemeClr val="tx1"/>
            </a:solidFill>
          </a:endParaRPr>
        </a:p>
      </dgm:t>
    </dgm:pt>
    <dgm:pt modelId="{720C8DA1-8D51-431C-BBD6-E10ADF1D6241}" type="parTrans" cxnId="{9E206DEF-55F0-40E9-83EC-F4EDEA86D45A}">
      <dgm:prSet/>
      <dgm:spPr/>
      <dgm:t>
        <a:bodyPr/>
        <a:lstStyle/>
        <a:p>
          <a:endParaRPr lang="en-US"/>
        </a:p>
      </dgm:t>
    </dgm:pt>
    <dgm:pt modelId="{E04418C6-3E00-4BBA-836A-589586024141}" type="sibTrans" cxnId="{9E206DEF-55F0-40E9-83EC-F4EDEA86D45A}">
      <dgm:prSet/>
      <dgm:spPr/>
      <dgm:t>
        <a:bodyPr/>
        <a:lstStyle/>
        <a:p>
          <a:endParaRPr lang="en-US"/>
        </a:p>
      </dgm:t>
    </dgm:pt>
    <dgm:pt modelId="{4B8FA353-7387-4DC1-A974-BC73D7983B5E}">
      <dgm:prSet/>
      <dgm:spPr/>
      <dgm:t>
        <a:bodyPr/>
        <a:lstStyle/>
        <a:p>
          <a:pPr rtl="0"/>
          <a:r>
            <a:rPr kumimoji="0" lang="en-US" b="1" i="0" strike="noStrike" cap="none" spc="0" normalizeH="0" baseline="0" noProof="0" dirty="0">
              <a:ln/>
              <a:effectLst/>
              <a:uLnTx/>
              <a:uFillTx/>
              <a:latin typeface="+mn-lt"/>
              <a:ea typeface="+mn-ea"/>
              <a:cs typeface="+mn-cs"/>
            </a:rPr>
            <a:t>Advantages</a:t>
          </a:r>
          <a:r>
            <a:rPr kumimoji="0" lang="en-US" b="0" i="0" strike="noStrike" cap="none" spc="0" normalizeH="0" baseline="0" noProof="0" dirty="0">
              <a:ln/>
              <a:effectLst/>
              <a:uLnTx/>
              <a:uFillTx/>
              <a:latin typeface="+mn-lt"/>
              <a:ea typeface="+mn-ea"/>
              <a:cs typeface="+mn-cs"/>
            </a:rPr>
            <a:t>:</a:t>
          </a:r>
        </a:p>
      </dgm:t>
    </dgm:pt>
    <dgm:pt modelId="{53ECDC63-E8A5-494F-9480-2B64CBDFA33A}" type="parTrans" cxnId="{87B5F12D-0967-4566-B970-75CE56FA04D5}">
      <dgm:prSet/>
      <dgm:spPr/>
      <dgm:t>
        <a:bodyPr/>
        <a:lstStyle/>
        <a:p>
          <a:endParaRPr lang="en-US"/>
        </a:p>
      </dgm:t>
    </dgm:pt>
    <dgm:pt modelId="{D08A9858-3B1E-4BA7-BFD7-31BEE7B8F5CB}" type="sibTrans" cxnId="{87B5F12D-0967-4566-B970-75CE56FA04D5}">
      <dgm:prSet/>
      <dgm:spPr/>
      <dgm:t>
        <a:bodyPr/>
        <a:lstStyle/>
        <a:p>
          <a:endParaRPr lang="en-US"/>
        </a:p>
      </dgm:t>
    </dgm:pt>
    <dgm:pt modelId="{D22FBD8F-0BF7-4976-A56D-A79B3F6EA5EC}">
      <dgm:prSet/>
      <dgm:spPr/>
      <dgm:t>
        <a:bodyPr/>
        <a:lstStyle/>
        <a:p>
          <a:r>
            <a:rPr lang="en-US"/>
            <a:t>Compact and e</a:t>
          </a:r>
          <a:r>
            <a:rPr kumimoji="0" lang="en-US" b="0" i="0" strike="noStrike" cap="none" spc="0" normalizeH="0" baseline="0" noProof="0">
              <a:ln/>
              <a:effectLst/>
              <a:uLnTx/>
              <a:uFillTx/>
              <a:latin typeface="+mn-lt"/>
              <a:ea typeface="+mn-ea"/>
              <a:cs typeface="+mn-cs"/>
            </a:rPr>
            <a:t>asy</a:t>
          </a:r>
          <a:r>
            <a:rPr kumimoji="0" lang="en-US" b="0" i="0" strike="noStrike" cap="none" spc="0" normalizeH="0" noProof="0">
              <a:ln/>
              <a:effectLst/>
              <a:uLnTx/>
              <a:uFillTx/>
              <a:latin typeface="+mn-lt"/>
              <a:ea typeface="+mn-ea"/>
              <a:cs typeface="+mn-cs"/>
            </a:rPr>
            <a:t> to implement</a:t>
          </a:r>
          <a:endParaRPr kumimoji="0" lang="en-US" b="0" i="0" strike="noStrike" cap="none" spc="0" normalizeH="0" baseline="0" noProof="0" dirty="0">
            <a:ln/>
            <a:effectLst/>
            <a:uLnTx/>
            <a:uFillTx/>
            <a:latin typeface="+mn-lt"/>
            <a:ea typeface="+mn-ea"/>
            <a:cs typeface="+mn-cs"/>
          </a:endParaRPr>
        </a:p>
      </dgm:t>
    </dgm:pt>
    <dgm:pt modelId="{35E13721-A00E-417E-B5DE-5475F1A6A760}" type="parTrans" cxnId="{BFA3C73F-50C1-483D-A1CF-BBA1E4459FE2}">
      <dgm:prSet/>
      <dgm:spPr/>
      <dgm:t>
        <a:bodyPr/>
        <a:lstStyle/>
        <a:p>
          <a:endParaRPr lang="en-US"/>
        </a:p>
      </dgm:t>
    </dgm:pt>
    <dgm:pt modelId="{D5380B14-C80B-418B-BDFB-35666AD39104}" type="sibTrans" cxnId="{BFA3C73F-50C1-483D-A1CF-BBA1E4459FE2}">
      <dgm:prSet/>
      <dgm:spPr/>
      <dgm:t>
        <a:bodyPr/>
        <a:lstStyle/>
        <a:p>
          <a:endParaRPr lang="en-US"/>
        </a:p>
      </dgm:t>
    </dgm:pt>
    <dgm:pt modelId="{7AB47732-2FC3-4159-8B38-0D30E1A7A3F8}">
      <dgm:prSet/>
      <dgm:spPr/>
      <dgm:t>
        <a:bodyPr/>
        <a:lstStyle/>
        <a:p>
          <a:pPr rtl="0"/>
          <a:r>
            <a:rPr kumimoji="0" lang="en-US" b="1" i="0" strike="noStrike" cap="none" spc="0" normalizeH="0" baseline="0" noProof="0" dirty="0">
              <a:ln/>
              <a:effectLst/>
              <a:uLnTx/>
              <a:uFillTx/>
              <a:latin typeface="+mn-lt"/>
              <a:ea typeface="+mn-ea"/>
              <a:cs typeface="+mn-cs"/>
            </a:rPr>
            <a:t>Disadvantage</a:t>
          </a:r>
          <a:r>
            <a:rPr kumimoji="0" lang="en-US" b="0" i="0" strike="noStrike" cap="none" spc="0" normalizeH="0" baseline="0" noProof="0" dirty="0">
              <a:ln/>
              <a:effectLst/>
              <a:uLnTx/>
              <a:uFillTx/>
              <a:latin typeface="+mn-lt"/>
              <a:ea typeface="+mn-ea"/>
              <a:cs typeface="+mn-cs"/>
            </a:rPr>
            <a:t>:</a:t>
          </a:r>
        </a:p>
      </dgm:t>
    </dgm:pt>
    <dgm:pt modelId="{AC0BFB9D-D21B-4DDE-9124-6FF0439E77FA}" type="parTrans" cxnId="{5C517C24-AF61-40F4-B484-6FA80DDD0924}">
      <dgm:prSet/>
      <dgm:spPr/>
      <dgm:t>
        <a:bodyPr/>
        <a:lstStyle/>
        <a:p>
          <a:endParaRPr lang="en-US"/>
        </a:p>
      </dgm:t>
    </dgm:pt>
    <dgm:pt modelId="{D4DDEC88-C505-41F6-983E-1E8EC732F04F}" type="sibTrans" cxnId="{5C517C24-AF61-40F4-B484-6FA80DDD0924}">
      <dgm:prSet/>
      <dgm:spPr/>
      <dgm:t>
        <a:bodyPr/>
        <a:lstStyle/>
        <a:p>
          <a:endParaRPr lang="en-US"/>
        </a:p>
      </dgm:t>
    </dgm:pt>
    <dgm:pt modelId="{E1927FC9-6041-4012-9CDC-A40BA86D995A}">
      <dgm:prSet/>
      <dgm:spPr/>
      <dgm:t>
        <a:bodyPr/>
        <a:lstStyle/>
        <a:p>
          <a:pPr rtl="0"/>
          <a:r>
            <a:rPr kumimoji="0" lang="en-US" b="0" i="0" strike="noStrike" cap="none" spc="0" normalizeH="0" baseline="0" noProof="0">
              <a:ln/>
              <a:effectLst/>
              <a:uLnTx/>
              <a:uFillTx/>
              <a:latin typeface="+mn-lt"/>
              <a:ea typeface="+mn-ea"/>
              <a:cs typeface="+mn-cs"/>
            </a:rPr>
            <a:t>Poor accuracy for unseen samples</a:t>
          </a:r>
          <a:r>
            <a:rPr kumimoji="0" lang="en-US" b="0" i="0" strike="noStrike" cap="none" spc="0" normalizeH="0" noProof="0">
              <a:ln/>
              <a:effectLst/>
              <a:uLnTx/>
              <a:uFillTx/>
              <a:latin typeface="+mn-lt"/>
              <a:ea typeface="+mn-ea"/>
              <a:cs typeface="+mn-cs"/>
            </a:rPr>
            <a:t> m</a:t>
          </a:r>
          <a:r>
            <a:rPr lang="en-US"/>
            <a:t>ay require P</a:t>
          </a:r>
          <a:r>
            <a:rPr kumimoji="0" lang="en-US" b="0" i="0" strike="noStrike" cap="none" spc="0" normalizeH="0" baseline="0" noProof="0">
              <a:ln/>
              <a:effectLst/>
              <a:uLnTx/>
              <a:uFillTx/>
              <a:latin typeface="+mn-lt"/>
              <a:ea typeface="+mn-ea"/>
              <a:cs typeface="+mn-cs"/>
            </a:rPr>
            <a:t>repruning (</a:t>
          </a:r>
          <a:r>
            <a:rPr kumimoji="0" lang="en-US" b="0" i="1" strike="noStrike" cap="none" spc="0" normalizeH="0" baseline="0" noProof="0">
              <a:ln/>
              <a:effectLst/>
              <a:uLnTx/>
              <a:uFillTx/>
              <a:latin typeface="+mn-lt"/>
              <a:ea typeface="+mn-ea"/>
              <a:cs typeface="+mn-cs"/>
            </a:rPr>
            <a:t>Halt tree construction early</a:t>
          </a:r>
          <a:r>
            <a:rPr kumimoji="0" lang="en-US" b="0" i="0" strike="noStrike" cap="none" spc="0" normalizeH="0" baseline="0" noProof="0">
              <a:ln/>
              <a:effectLst/>
              <a:uLnTx/>
              <a:uFillTx/>
              <a:latin typeface="+mn-lt"/>
              <a:ea typeface="+mn-ea"/>
              <a:cs typeface="+mn-cs"/>
            </a:rPr>
            <a:t> </a:t>
          </a:r>
          <a:r>
            <a:rPr kumimoji="0" lang="en-US" b="0" i="0" strike="noStrike" cap="none" spc="0" normalizeH="0" baseline="0" noProof="0">
              <a:ln/>
              <a:effectLst/>
              <a:uLnTx/>
              <a:uFillTx/>
              <a:latin typeface="+mn-lt"/>
              <a:ea typeface="+mn-ea"/>
              <a:cs typeface="Tahoma" pitchFamily="34" charset="0"/>
            </a:rPr>
            <a:t>̵</a:t>
          </a:r>
          <a:r>
            <a:rPr kumimoji="0" lang="en-US" b="0" i="0" strike="noStrike" cap="none" spc="0" normalizeH="0" baseline="0" noProof="0">
              <a:ln/>
              <a:effectLst/>
              <a:uLnTx/>
              <a:uFillTx/>
              <a:latin typeface="+mn-lt"/>
              <a:ea typeface="+mn-ea"/>
              <a:cs typeface="+mn-cs"/>
            </a:rPr>
            <a:t> if goodness measure could fall below a hard-to-pick threshold)</a:t>
          </a:r>
          <a:endParaRPr kumimoji="0" lang="en-US" b="0" i="0" strike="noStrike" cap="none" spc="0" normalizeH="0" baseline="0" noProof="0" dirty="0">
            <a:ln/>
            <a:effectLst/>
            <a:uLnTx/>
            <a:uFillTx/>
            <a:latin typeface="+mn-lt"/>
            <a:ea typeface="+mn-ea"/>
            <a:cs typeface="+mn-cs"/>
          </a:endParaRPr>
        </a:p>
      </dgm:t>
    </dgm:pt>
    <dgm:pt modelId="{CAB934AE-BB34-42F4-AE8E-99A0B84026C7}" type="parTrans" cxnId="{01929AEB-A1B3-460C-86AD-5D8B62F21922}">
      <dgm:prSet/>
      <dgm:spPr/>
      <dgm:t>
        <a:bodyPr/>
        <a:lstStyle/>
        <a:p>
          <a:endParaRPr lang="en-US"/>
        </a:p>
      </dgm:t>
    </dgm:pt>
    <dgm:pt modelId="{31FB614D-1495-4DF0-A018-03417E6C73E8}" type="sibTrans" cxnId="{01929AEB-A1B3-460C-86AD-5D8B62F21922}">
      <dgm:prSet/>
      <dgm:spPr/>
      <dgm:t>
        <a:bodyPr/>
        <a:lstStyle/>
        <a:p>
          <a:endParaRPr lang="en-US"/>
        </a:p>
      </dgm:t>
    </dgm:pt>
    <dgm:pt modelId="{41076AAE-FA5A-4EFE-99F7-005970FD5C82}">
      <dgm:prSet/>
      <dgm:spPr/>
      <dgm:t>
        <a:bodyPr/>
        <a:lstStyle/>
        <a:p>
          <a:pPr rtl="0"/>
          <a:r>
            <a:rPr lang="en-US"/>
            <a:t>Poor accuracy for unseen samples m</a:t>
          </a:r>
          <a:r>
            <a:rPr kumimoji="0" lang="en-US" b="0" i="0" strike="noStrike" cap="none" spc="0" normalizeH="0" baseline="0" noProof="0">
              <a:ln/>
              <a:effectLst/>
              <a:uLnTx/>
              <a:uFillTx/>
              <a:latin typeface="+mn-lt"/>
              <a:ea typeface="+mn-ea"/>
              <a:cs typeface="+mn-cs"/>
            </a:rPr>
            <a:t>ay require Postpruning: </a:t>
          </a:r>
          <a:r>
            <a:rPr kumimoji="0" lang="en-US" b="0" i="1" strike="noStrike" cap="none" spc="0" normalizeH="0" baseline="0" noProof="0">
              <a:ln/>
              <a:effectLst/>
              <a:uLnTx/>
              <a:uFillTx/>
              <a:latin typeface="+mn-lt"/>
              <a:ea typeface="+mn-ea"/>
              <a:cs typeface="+mn-cs"/>
            </a:rPr>
            <a:t>Remove branches</a:t>
          </a:r>
          <a:r>
            <a:rPr kumimoji="0" lang="en-US" b="0" i="0" strike="noStrike" cap="none" spc="0" normalizeH="0" baseline="0" noProof="0">
              <a:ln/>
              <a:effectLst/>
              <a:uLnTx/>
              <a:uFillTx/>
              <a:latin typeface="+mn-lt"/>
              <a:ea typeface="+mn-ea"/>
              <a:cs typeface="+mn-cs"/>
            </a:rPr>
            <a:t> from a “fully grown” tree—get a sequence of progressively pruned trees</a:t>
          </a:r>
          <a:r>
            <a:rPr kumimoji="0" lang="en-US" b="0" i="0" strike="noStrike" cap="none" spc="0" normalizeH="0" noProof="0">
              <a:ln/>
              <a:effectLst/>
              <a:uLnTx/>
              <a:uFillTx/>
              <a:latin typeface="+mn-lt"/>
              <a:ea typeface="+mn-ea"/>
              <a:cs typeface="+mn-cs"/>
            </a:rPr>
            <a:t> (requires multiple sets of test data)</a:t>
          </a:r>
          <a:endParaRPr kumimoji="0" lang="en-US" b="0" i="0" strike="noStrike" cap="none" spc="0" normalizeH="0" baseline="0" noProof="0" dirty="0">
            <a:ln/>
            <a:effectLst/>
            <a:uLnTx/>
            <a:uFillTx/>
            <a:latin typeface="+mn-lt"/>
            <a:ea typeface="+mn-ea"/>
            <a:cs typeface="+mn-cs"/>
          </a:endParaRPr>
        </a:p>
      </dgm:t>
    </dgm:pt>
    <dgm:pt modelId="{63EEF771-200B-4A9F-8A32-3A1C5BF3C8C3}" type="parTrans" cxnId="{32967249-E07F-4F5D-B12A-4F7A10F7CCC9}">
      <dgm:prSet/>
      <dgm:spPr/>
      <dgm:t>
        <a:bodyPr/>
        <a:lstStyle/>
        <a:p>
          <a:endParaRPr lang="en-US"/>
        </a:p>
      </dgm:t>
    </dgm:pt>
    <dgm:pt modelId="{39994C5A-34F4-412C-91A5-A1CA2A35CA7C}" type="sibTrans" cxnId="{32967249-E07F-4F5D-B12A-4F7A10F7CCC9}">
      <dgm:prSet/>
      <dgm:spPr/>
      <dgm:t>
        <a:bodyPr/>
        <a:lstStyle/>
        <a:p>
          <a:endParaRPr lang="en-US"/>
        </a:p>
      </dgm:t>
    </dgm:pt>
    <dgm:pt modelId="{628CD38C-81DC-4030-B29E-07976864819B}">
      <dgm:prSet/>
      <dgm:spPr/>
      <dgm:t>
        <a:bodyPr/>
        <a:lstStyle/>
        <a:p>
          <a:r>
            <a:rPr lang="en-US" b="1" dirty="0"/>
            <a:t>Advantages</a:t>
          </a:r>
          <a:r>
            <a:rPr lang="en-US" dirty="0"/>
            <a:t>: </a:t>
          </a:r>
        </a:p>
      </dgm:t>
    </dgm:pt>
    <dgm:pt modelId="{C2D93F7B-0761-4714-8F6C-10F713050820}" type="parTrans" cxnId="{9ED36B11-9752-4719-8EC0-B155F4FBCC3F}">
      <dgm:prSet/>
      <dgm:spPr/>
      <dgm:t>
        <a:bodyPr/>
        <a:lstStyle/>
        <a:p>
          <a:endParaRPr lang="en-US"/>
        </a:p>
      </dgm:t>
    </dgm:pt>
    <dgm:pt modelId="{B56D2B40-24C8-4E76-9124-9ABA74B42DBC}" type="sibTrans" cxnId="{9ED36B11-9752-4719-8EC0-B155F4FBCC3F}">
      <dgm:prSet/>
      <dgm:spPr/>
      <dgm:t>
        <a:bodyPr/>
        <a:lstStyle/>
        <a:p>
          <a:endParaRPr lang="en-US"/>
        </a:p>
      </dgm:t>
    </dgm:pt>
    <dgm:pt modelId="{A6A864D3-2C7B-4F6A-B700-CE0242F91290}">
      <dgm:prSet/>
      <dgm:spPr/>
      <dgm:t>
        <a:bodyPr/>
        <a:lstStyle/>
        <a:p>
          <a:r>
            <a:rPr lang="en-US" dirty="0"/>
            <a:t>Easy to implement </a:t>
          </a:r>
        </a:p>
      </dgm:t>
    </dgm:pt>
    <dgm:pt modelId="{4A0C49C8-0578-4D8D-B58B-75C26673E499}" type="parTrans" cxnId="{9EDEDE56-0874-473C-B297-B6B624D207C5}">
      <dgm:prSet/>
      <dgm:spPr/>
      <dgm:t>
        <a:bodyPr/>
        <a:lstStyle/>
        <a:p>
          <a:endParaRPr lang="en-US"/>
        </a:p>
      </dgm:t>
    </dgm:pt>
    <dgm:pt modelId="{B79716EC-028E-4495-9DDF-D18868EBFAB0}" type="sibTrans" cxnId="{9EDEDE56-0874-473C-B297-B6B624D207C5}">
      <dgm:prSet/>
      <dgm:spPr/>
      <dgm:t>
        <a:bodyPr/>
        <a:lstStyle/>
        <a:p>
          <a:endParaRPr lang="en-US"/>
        </a:p>
      </dgm:t>
    </dgm:pt>
    <dgm:pt modelId="{C82FF824-9CAC-4C36-AC8F-2C10B540A381}">
      <dgm:prSet/>
      <dgm:spPr/>
      <dgm:t>
        <a:bodyPr/>
        <a:lstStyle/>
        <a:p>
          <a:r>
            <a:rPr lang="en-US" dirty="0"/>
            <a:t>Good results obtained in most of the cases</a:t>
          </a:r>
        </a:p>
      </dgm:t>
    </dgm:pt>
    <dgm:pt modelId="{2CDDFDE7-D98A-41D3-A69C-4A2A7416D96E}" type="parTrans" cxnId="{4C7F6CFB-5ADC-46CB-9FF3-A81A7CE1E2BA}">
      <dgm:prSet/>
      <dgm:spPr/>
      <dgm:t>
        <a:bodyPr/>
        <a:lstStyle/>
        <a:p>
          <a:endParaRPr lang="en-US"/>
        </a:p>
      </dgm:t>
    </dgm:pt>
    <dgm:pt modelId="{6496CCBA-2B15-44B6-9260-05EF2A137ADA}" type="sibTrans" cxnId="{4C7F6CFB-5ADC-46CB-9FF3-A81A7CE1E2BA}">
      <dgm:prSet/>
      <dgm:spPr/>
      <dgm:t>
        <a:bodyPr/>
        <a:lstStyle/>
        <a:p>
          <a:endParaRPr lang="en-US"/>
        </a:p>
      </dgm:t>
    </dgm:pt>
    <dgm:pt modelId="{0F95DADF-5AC4-4320-A8E8-E7BB17D6900E}">
      <dgm:prSet/>
      <dgm:spPr/>
      <dgm:t>
        <a:bodyPr/>
        <a:lstStyle/>
        <a:p>
          <a:r>
            <a:rPr lang="en-US" b="1" dirty="0"/>
            <a:t>Disadvantages</a:t>
          </a:r>
        </a:p>
      </dgm:t>
    </dgm:pt>
    <dgm:pt modelId="{BD907289-073F-4C73-8357-75FFE02372E4}" type="parTrans" cxnId="{465C4A09-C5D5-4CE3-98B7-8F20A1266E74}">
      <dgm:prSet/>
      <dgm:spPr/>
      <dgm:t>
        <a:bodyPr/>
        <a:lstStyle/>
        <a:p>
          <a:endParaRPr lang="en-US"/>
        </a:p>
      </dgm:t>
    </dgm:pt>
    <dgm:pt modelId="{D3D87908-8850-4AA4-814E-DAD4944B3CC7}" type="sibTrans" cxnId="{465C4A09-C5D5-4CE3-98B7-8F20A1266E74}">
      <dgm:prSet/>
      <dgm:spPr/>
      <dgm:t>
        <a:bodyPr/>
        <a:lstStyle/>
        <a:p>
          <a:endParaRPr lang="en-US"/>
        </a:p>
      </dgm:t>
    </dgm:pt>
    <dgm:pt modelId="{8B7CAB7B-6F0E-4927-807F-F9016383BEA3}">
      <dgm:prSet/>
      <dgm:spPr/>
      <dgm:t>
        <a:bodyPr/>
        <a:lstStyle/>
        <a:p>
          <a:r>
            <a:rPr lang="en-US" dirty="0"/>
            <a:t>Assumption: class conditional independence, therefore loss of accuracy</a:t>
          </a:r>
        </a:p>
      </dgm:t>
    </dgm:pt>
    <dgm:pt modelId="{F152C7BB-0E30-48C0-B54B-4F3498738540}" type="parTrans" cxnId="{A1EE6F2D-31A6-4BDA-B341-4EF234670A54}">
      <dgm:prSet/>
      <dgm:spPr/>
      <dgm:t>
        <a:bodyPr/>
        <a:lstStyle/>
        <a:p>
          <a:endParaRPr lang="en-US"/>
        </a:p>
      </dgm:t>
    </dgm:pt>
    <dgm:pt modelId="{10E4CE34-637B-4A00-85E1-2BDDE11A9647}" type="sibTrans" cxnId="{A1EE6F2D-31A6-4BDA-B341-4EF234670A54}">
      <dgm:prSet/>
      <dgm:spPr/>
      <dgm:t>
        <a:bodyPr/>
        <a:lstStyle/>
        <a:p>
          <a:endParaRPr lang="en-US"/>
        </a:p>
      </dgm:t>
    </dgm:pt>
    <dgm:pt modelId="{28D000D6-46E7-4BA5-ACA2-7315B2F62950}">
      <dgm:prSet/>
      <dgm:spPr/>
      <dgm:t>
        <a:bodyPr/>
        <a:lstStyle/>
        <a:p>
          <a:r>
            <a:rPr lang="en-US" dirty="0"/>
            <a:t>Probability is non-zero!</a:t>
          </a:r>
        </a:p>
      </dgm:t>
    </dgm:pt>
    <dgm:pt modelId="{71ED2EE4-6110-48D2-96AF-9DF3957A2218}" type="parTrans" cxnId="{C852264D-0E37-4175-9F2B-9D3FB4E43AAC}">
      <dgm:prSet/>
      <dgm:spPr/>
      <dgm:t>
        <a:bodyPr/>
        <a:lstStyle/>
        <a:p>
          <a:endParaRPr lang="en-US"/>
        </a:p>
      </dgm:t>
    </dgm:pt>
    <dgm:pt modelId="{80004BD5-B0D8-40E0-95E3-10954F7F821B}" type="sibTrans" cxnId="{C852264D-0E37-4175-9F2B-9D3FB4E43AAC}">
      <dgm:prSet/>
      <dgm:spPr/>
      <dgm:t>
        <a:bodyPr/>
        <a:lstStyle/>
        <a:p>
          <a:endParaRPr lang="en-US"/>
        </a:p>
      </dgm:t>
    </dgm:pt>
    <dgm:pt modelId="{C62E29A6-BB30-4074-BEE6-CF1B44BEA107}">
      <dgm:prSet/>
      <dgm:spPr/>
      <dgm:t>
        <a:bodyPr/>
        <a:lstStyle/>
        <a:p>
          <a:r>
            <a:rPr lang="en-US"/>
            <a:t>Practically, dependencies exist among variables </a:t>
          </a:r>
          <a:endParaRPr lang="en-US" dirty="0"/>
        </a:p>
      </dgm:t>
    </dgm:pt>
    <dgm:pt modelId="{1E5501D6-E143-4EC5-AF72-F0F89852AF13}" type="parTrans" cxnId="{ADE2F16E-520A-4D6F-AB9B-AC6DA37D3967}">
      <dgm:prSet/>
      <dgm:spPr/>
      <dgm:t>
        <a:bodyPr/>
        <a:lstStyle/>
        <a:p>
          <a:endParaRPr lang="en-US"/>
        </a:p>
      </dgm:t>
    </dgm:pt>
    <dgm:pt modelId="{054FAB70-6A09-4966-AA1F-DDA20D4AE10C}" type="sibTrans" cxnId="{ADE2F16E-520A-4D6F-AB9B-AC6DA37D3967}">
      <dgm:prSet/>
      <dgm:spPr/>
      <dgm:t>
        <a:bodyPr/>
        <a:lstStyle/>
        <a:p>
          <a:endParaRPr lang="en-US"/>
        </a:p>
      </dgm:t>
    </dgm:pt>
    <dgm:pt modelId="{09588138-13A6-48FE-BFB8-E2F1037424A3}">
      <dgm:prSet/>
      <dgm:spPr/>
      <dgm:t>
        <a:bodyPr/>
        <a:lstStyle/>
        <a:p>
          <a:r>
            <a:rPr lang="en-US"/>
            <a:t>E.g.,  hospitals: patients: Profile: age, family history etc </a:t>
          </a:r>
          <a:endParaRPr lang="en-US" dirty="0"/>
        </a:p>
      </dgm:t>
    </dgm:pt>
    <dgm:pt modelId="{42372059-5838-4072-AF00-C9F5C7AC1B7D}" type="parTrans" cxnId="{91EF0076-7185-4E42-B34F-0CF50DEEF327}">
      <dgm:prSet/>
      <dgm:spPr/>
      <dgm:t>
        <a:bodyPr/>
        <a:lstStyle/>
        <a:p>
          <a:endParaRPr lang="en-US"/>
        </a:p>
      </dgm:t>
    </dgm:pt>
    <dgm:pt modelId="{287873D7-F196-456C-9F51-24FCE87B4CC9}" type="sibTrans" cxnId="{91EF0076-7185-4E42-B34F-0CF50DEEF327}">
      <dgm:prSet/>
      <dgm:spPr/>
      <dgm:t>
        <a:bodyPr/>
        <a:lstStyle/>
        <a:p>
          <a:endParaRPr lang="en-US"/>
        </a:p>
      </dgm:t>
    </dgm:pt>
    <dgm:pt modelId="{6BC9E010-9C8C-42F3-B803-E6F26CB7D42B}">
      <dgm:prSet/>
      <dgm:spPr/>
      <dgm:t>
        <a:bodyPr/>
        <a:lstStyle/>
        <a:p>
          <a:r>
            <a:rPr lang="en-US"/>
            <a:t>Symptoms: fever, cough etc., Disease: lung cancer, diabetes etc </a:t>
          </a:r>
          <a:endParaRPr lang="en-US" dirty="0"/>
        </a:p>
      </dgm:t>
    </dgm:pt>
    <dgm:pt modelId="{FC9D3A65-D840-412E-AFC3-7D6B0152ED14}" type="parTrans" cxnId="{E0DB0F49-491D-42D4-83CE-21303DE3E2AA}">
      <dgm:prSet/>
      <dgm:spPr/>
      <dgm:t>
        <a:bodyPr/>
        <a:lstStyle/>
        <a:p>
          <a:endParaRPr lang="en-US"/>
        </a:p>
      </dgm:t>
    </dgm:pt>
    <dgm:pt modelId="{E799253E-563C-463F-939D-F5F26BD4A70F}" type="sibTrans" cxnId="{E0DB0F49-491D-42D4-83CE-21303DE3E2AA}">
      <dgm:prSet/>
      <dgm:spPr/>
      <dgm:t>
        <a:bodyPr/>
        <a:lstStyle/>
        <a:p>
          <a:endParaRPr lang="en-US"/>
        </a:p>
      </dgm:t>
    </dgm:pt>
    <dgm:pt modelId="{31C6CE90-DEF8-466E-A88B-9CFB425E336A}">
      <dgm:prSet/>
      <dgm:spPr/>
      <dgm:t>
        <a:bodyPr/>
        <a:lstStyle/>
        <a:p>
          <a:r>
            <a:rPr lang="en-US"/>
            <a:t>Dependencies among these cannot be modeled by Naïve Bayesian Classifier</a:t>
          </a:r>
          <a:endParaRPr lang="en-US" dirty="0"/>
        </a:p>
      </dgm:t>
    </dgm:pt>
    <dgm:pt modelId="{BF2A6043-DF2E-4EC0-A27F-2AD200E9916A}" type="parTrans" cxnId="{5058883F-B60D-453B-BCC9-CBA01682A78C}">
      <dgm:prSet/>
      <dgm:spPr/>
      <dgm:t>
        <a:bodyPr/>
        <a:lstStyle/>
        <a:p>
          <a:endParaRPr lang="en-US"/>
        </a:p>
      </dgm:t>
    </dgm:pt>
    <dgm:pt modelId="{5803C71E-5755-46C0-A7E7-1F74990673B3}" type="sibTrans" cxnId="{5058883F-B60D-453B-BCC9-CBA01682A78C}">
      <dgm:prSet/>
      <dgm:spPr/>
      <dgm:t>
        <a:bodyPr/>
        <a:lstStyle/>
        <a:p>
          <a:endParaRPr lang="en-US"/>
        </a:p>
      </dgm:t>
    </dgm:pt>
    <dgm:pt modelId="{6BA759A4-9BA4-479B-9430-2722298F624D}">
      <dgm:prSet/>
      <dgm:spPr/>
      <dgm:t>
        <a:bodyPr/>
        <a:lstStyle/>
        <a:p>
          <a:pPr rtl="0"/>
          <a:r>
            <a:rPr kumimoji="0" lang="en-US" b="0" i="0" strike="noStrike" cap="none" spc="0" normalizeH="0" baseline="0" noProof="0">
              <a:ln/>
              <a:effectLst/>
              <a:uLnTx/>
              <a:uFillTx/>
              <a:latin typeface="+mn-lt"/>
              <a:ea typeface="+mn-ea"/>
              <a:cs typeface="+mn-cs"/>
            </a:rPr>
            <a:t>Overfitting: Too many branches based on training data, some may show anomalies</a:t>
          </a:r>
          <a:endParaRPr kumimoji="0" lang="en-US" b="0" i="0" strike="noStrike" cap="none" spc="0" normalizeH="0" baseline="0" noProof="0" dirty="0">
            <a:ln/>
            <a:effectLst/>
            <a:uLnTx/>
            <a:uFillTx/>
            <a:latin typeface="+mn-lt"/>
            <a:ea typeface="+mn-ea"/>
            <a:cs typeface="+mn-cs"/>
          </a:endParaRPr>
        </a:p>
      </dgm:t>
    </dgm:pt>
    <dgm:pt modelId="{62EF8499-0FEA-44C3-A79B-E50F42921E80}" type="parTrans" cxnId="{CA12B3BE-B2B1-42A0-A69F-BD3C4650B8A2}">
      <dgm:prSet/>
      <dgm:spPr/>
      <dgm:t>
        <a:bodyPr/>
        <a:lstStyle/>
        <a:p>
          <a:endParaRPr lang="en-US"/>
        </a:p>
      </dgm:t>
    </dgm:pt>
    <dgm:pt modelId="{1B635976-C507-4A0C-B24C-5BFC2DF8FE1F}" type="sibTrans" cxnId="{CA12B3BE-B2B1-42A0-A69F-BD3C4650B8A2}">
      <dgm:prSet/>
      <dgm:spPr/>
      <dgm:t>
        <a:bodyPr/>
        <a:lstStyle/>
        <a:p>
          <a:endParaRPr lang="en-US"/>
        </a:p>
      </dgm:t>
    </dgm:pt>
    <dgm:pt modelId="{D786883B-5672-4E6D-ADAB-469F94BB0C28}" type="pres">
      <dgm:prSet presAssocID="{EC30A0AC-AB32-4512-A8BA-4DDD5B52C61F}" presName="Name0" presStyleCnt="0">
        <dgm:presLayoutVars>
          <dgm:dir/>
          <dgm:animLvl val="lvl"/>
          <dgm:resizeHandles val="exact"/>
        </dgm:presLayoutVars>
      </dgm:prSet>
      <dgm:spPr/>
    </dgm:pt>
    <dgm:pt modelId="{A47A9076-CFBA-494D-AB19-626678B9A404}" type="pres">
      <dgm:prSet presAssocID="{B61B4C41-9688-43EE-B054-51F604767F52}" presName="composite" presStyleCnt="0"/>
      <dgm:spPr/>
    </dgm:pt>
    <dgm:pt modelId="{27F9C44A-ECF5-44D9-A2C6-F94F0751463E}" type="pres">
      <dgm:prSet presAssocID="{B61B4C41-9688-43EE-B054-51F604767F52}" presName="parTx" presStyleLbl="alignNode1" presStyleIdx="0" presStyleCnt="2">
        <dgm:presLayoutVars>
          <dgm:chMax val="0"/>
          <dgm:chPref val="0"/>
          <dgm:bulletEnabled val="1"/>
        </dgm:presLayoutVars>
      </dgm:prSet>
      <dgm:spPr/>
    </dgm:pt>
    <dgm:pt modelId="{010637F9-16B7-4CB3-B968-693401E8C5B4}" type="pres">
      <dgm:prSet presAssocID="{B61B4C41-9688-43EE-B054-51F604767F52}" presName="desTx" presStyleLbl="alignAccFollowNode1" presStyleIdx="0" presStyleCnt="2">
        <dgm:presLayoutVars>
          <dgm:bulletEnabled val="1"/>
        </dgm:presLayoutVars>
      </dgm:prSet>
      <dgm:spPr/>
    </dgm:pt>
    <dgm:pt modelId="{E3E8FBE7-EE63-4690-80C1-C1596824C541}" type="pres">
      <dgm:prSet presAssocID="{DFC864BA-EF99-4AA3-ACF2-C7ED83D15D5C}" presName="space" presStyleCnt="0"/>
      <dgm:spPr/>
    </dgm:pt>
    <dgm:pt modelId="{11D96493-B72B-4459-B5D6-0F2AB5A89E9C}" type="pres">
      <dgm:prSet presAssocID="{E0897483-2EE9-4110-95E4-024939F3C18B}" presName="composite" presStyleCnt="0"/>
      <dgm:spPr/>
    </dgm:pt>
    <dgm:pt modelId="{758444E6-B158-4402-8FAB-E04472930E1B}" type="pres">
      <dgm:prSet presAssocID="{E0897483-2EE9-4110-95E4-024939F3C18B}" presName="parTx" presStyleLbl="alignNode1" presStyleIdx="1" presStyleCnt="2">
        <dgm:presLayoutVars>
          <dgm:chMax val="0"/>
          <dgm:chPref val="0"/>
          <dgm:bulletEnabled val="1"/>
        </dgm:presLayoutVars>
      </dgm:prSet>
      <dgm:spPr/>
    </dgm:pt>
    <dgm:pt modelId="{147AF03B-69D4-4473-B59B-C778F98F5676}" type="pres">
      <dgm:prSet presAssocID="{E0897483-2EE9-4110-95E4-024939F3C18B}" presName="desTx" presStyleLbl="alignAccFollowNode1" presStyleIdx="1" presStyleCnt="2">
        <dgm:presLayoutVars>
          <dgm:bulletEnabled val="1"/>
        </dgm:presLayoutVars>
      </dgm:prSet>
      <dgm:spPr/>
    </dgm:pt>
  </dgm:ptLst>
  <dgm:cxnLst>
    <dgm:cxn modelId="{465C4A09-C5D5-4CE3-98B7-8F20A1266E74}" srcId="{E0897483-2EE9-4110-95E4-024939F3C18B}" destId="{0F95DADF-5AC4-4320-A8E8-E7BB17D6900E}" srcOrd="1" destOrd="0" parTransId="{BD907289-073F-4C73-8357-75FFE02372E4}" sibTransId="{D3D87908-8850-4AA4-814E-DAD4944B3CC7}"/>
    <dgm:cxn modelId="{9ED36B11-9752-4719-8EC0-B155F4FBCC3F}" srcId="{E0897483-2EE9-4110-95E4-024939F3C18B}" destId="{628CD38C-81DC-4030-B29E-07976864819B}" srcOrd="0" destOrd="0" parTransId="{C2D93F7B-0761-4714-8F6C-10F713050820}" sibTransId="{B56D2B40-24C8-4E76-9124-9ABA74B42DBC}"/>
    <dgm:cxn modelId="{C657791A-1575-4C32-B727-0917C43DBD02}" type="presOf" srcId="{E0897483-2EE9-4110-95E4-024939F3C18B}" destId="{758444E6-B158-4402-8FAB-E04472930E1B}" srcOrd="0" destOrd="0" presId="urn:microsoft.com/office/officeart/2005/8/layout/hList1"/>
    <dgm:cxn modelId="{9EDEDE56-0874-473C-B297-B6B624D207C5}" srcId="{628CD38C-81DC-4030-B29E-07976864819B}" destId="{A6A864D3-2C7B-4F6A-B700-CE0242F91290}" srcOrd="0" destOrd="0" parTransId="{4A0C49C8-0578-4D8D-B58B-75C26673E499}" sibTransId="{B79716EC-028E-4495-9DDF-D18868EBFAB0}"/>
    <dgm:cxn modelId="{DBD30D22-24AB-4052-8358-F555996EF2F5}" type="presOf" srcId="{31C6CE90-DEF8-466E-A88B-9CFB425E336A}" destId="{147AF03B-69D4-4473-B59B-C778F98F5676}" srcOrd="0" destOrd="9" presId="urn:microsoft.com/office/officeart/2005/8/layout/hList1"/>
    <dgm:cxn modelId="{5C517C24-AF61-40F4-B484-6FA80DDD0924}" srcId="{B61B4C41-9688-43EE-B054-51F604767F52}" destId="{7AB47732-2FC3-4159-8B38-0D30E1A7A3F8}" srcOrd="1" destOrd="0" parTransId="{AC0BFB9D-D21B-4DDE-9124-6FF0439E77FA}" sibTransId="{D4DDEC88-C505-41F6-983E-1E8EC732F04F}"/>
    <dgm:cxn modelId="{262C0FE3-97CD-4C29-8A38-3E1B2B0F12DB}" type="presOf" srcId="{41076AAE-FA5A-4EFE-99F7-005970FD5C82}" destId="{010637F9-16B7-4CB3-B968-693401E8C5B4}" srcOrd="0" destOrd="5" presId="urn:microsoft.com/office/officeart/2005/8/layout/hList1"/>
    <dgm:cxn modelId="{91EF0076-7185-4E42-B34F-0CF50DEEF327}" srcId="{C62E29A6-BB30-4074-BEE6-CF1B44BEA107}" destId="{09588138-13A6-48FE-BFB8-E2F1037424A3}" srcOrd="0" destOrd="0" parTransId="{42372059-5838-4072-AF00-C9F5C7AC1B7D}" sibTransId="{287873D7-F196-456C-9F51-24FCE87B4CC9}"/>
    <dgm:cxn modelId="{1D3D06A4-4072-4E1E-9039-229C5E3BF3D0}" type="presOf" srcId="{B61B4C41-9688-43EE-B054-51F604767F52}" destId="{27F9C44A-ECF5-44D9-A2C6-F94F0751463E}" srcOrd="0" destOrd="0" presId="urn:microsoft.com/office/officeart/2005/8/layout/hList1"/>
    <dgm:cxn modelId="{2ABD58BC-83DD-4BBC-BF14-7FED874FA425}" type="presOf" srcId="{6BC9E010-9C8C-42F3-B803-E6F26CB7D42B}" destId="{147AF03B-69D4-4473-B59B-C778F98F5676}" srcOrd="0" destOrd="8" presId="urn:microsoft.com/office/officeart/2005/8/layout/hList1"/>
    <dgm:cxn modelId="{6E7D6A87-5DFE-45E7-99AC-CA786711902C}" type="presOf" srcId="{8B7CAB7B-6F0E-4927-807F-F9016383BEA3}" destId="{147AF03B-69D4-4473-B59B-C778F98F5676}" srcOrd="0" destOrd="4" presId="urn:microsoft.com/office/officeart/2005/8/layout/hList1"/>
    <dgm:cxn modelId="{286B44CB-363B-4F61-80FD-994A2E883351}" type="presOf" srcId="{28D000D6-46E7-4BA5-ACA2-7315B2F62950}" destId="{147AF03B-69D4-4473-B59B-C778F98F5676}" srcOrd="0" destOrd="5" presId="urn:microsoft.com/office/officeart/2005/8/layout/hList1"/>
    <dgm:cxn modelId="{32967249-E07F-4F5D-B12A-4F7A10F7CCC9}" srcId="{B61B4C41-9688-43EE-B054-51F604767F52}" destId="{41076AAE-FA5A-4EFE-99F7-005970FD5C82}" srcOrd="3" destOrd="0" parTransId="{63EEF771-200B-4A9F-8A32-3A1C5BF3C8C3}" sibTransId="{39994C5A-34F4-412C-91A5-A1CA2A35CA7C}"/>
    <dgm:cxn modelId="{413461A1-9842-4660-BDDE-DC8EEA1430C7}" type="presOf" srcId="{D22FBD8F-0BF7-4976-A56D-A79B3F6EA5EC}" destId="{010637F9-16B7-4CB3-B968-693401E8C5B4}" srcOrd="0" destOrd="1" presId="urn:microsoft.com/office/officeart/2005/8/layout/hList1"/>
    <dgm:cxn modelId="{5058883F-B60D-453B-BCC9-CBA01682A78C}" srcId="{C62E29A6-BB30-4074-BEE6-CF1B44BEA107}" destId="{31C6CE90-DEF8-466E-A88B-9CFB425E336A}" srcOrd="2" destOrd="0" parTransId="{BF2A6043-DF2E-4EC0-A27F-2AD200E9916A}" sibTransId="{5803C71E-5755-46C0-A7E7-1F74990673B3}"/>
    <dgm:cxn modelId="{69842B89-52AB-4401-9ED8-F7CD408EEFC4}" type="presOf" srcId="{0F95DADF-5AC4-4320-A8E8-E7BB17D6900E}" destId="{147AF03B-69D4-4473-B59B-C778F98F5676}" srcOrd="0" destOrd="3" presId="urn:microsoft.com/office/officeart/2005/8/layout/hList1"/>
    <dgm:cxn modelId="{BFA3C73F-50C1-483D-A1CF-BBA1E4459FE2}" srcId="{4B8FA353-7387-4DC1-A974-BC73D7983B5E}" destId="{D22FBD8F-0BF7-4976-A56D-A79B3F6EA5EC}" srcOrd="0" destOrd="0" parTransId="{35E13721-A00E-417E-B5DE-5475F1A6A760}" sibTransId="{D5380B14-C80B-418B-BDFB-35666AD39104}"/>
    <dgm:cxn modelId="{EB56A581-A942-47E9-88E5-FA22819161D1}" type="presOf" srcId="{628CD38C-81DC-4030-B29E-07976864819B}" destId="{147AF03B-69D4-4473-B59B-C778F98F5676}" srcOrd="0" destOrd="0" presId="urn:microsoft.com/office/officeart/2005/8/layout/hList1"/>
    <dgm:cxn modelId="{E0DB0F49-491D-42D4-83CE-21303DE3E2AA}" srcId="{C62E29A6-BB30-4074-BEE6-CF1B44BEA107}" destId="{6BC9E010-9C8C-42F3-B803-E6F26CB7D42B}" srcOrd="1" destOrd="0" parTransId="{FC9D3A65-D840-412E-AFC3-7D6B0152ED14}" sibTransId="{E799253E-563C-463F-939D-F5F26BD4A70F}"/>
    <dgm:cxn modelId="{ADE2F16E-520A-4D6F-AB9B-AC6DA37D3967}" srcId="{E0897483-2EE9-4110-95E4-024939F3C18B}" destId="{C62E29A6-BB30-4074-BEE6-CF1B44BEA107}" srcOrd="2" destOrd="0" parTransId="{1E5501D6-E143-4EC5-AF72-F0F89852AF13}" sibTransId="{054FAB70-6A09-4966-AA1F-DDA20D4AE10C}"/>
    <dgm:cxn modelId="{4C7F6CFB-5ADC-46CB-9FF3-A81A7CE1E2BA}" srcId="{628CD38C-81DC-4030-B29E-07976864819B}" destId="{C82FF824-9CAC-4C36-AC8F-2C10B540A381}" srcOrd="1" destOrd="0" parTransId="{2CDDFDE7-D98A-41D3-A69C-4A2A7416D96E}" sibTransId="{6496CCBA-2B15-44B6-9260-05EF2A137ADA}"/>
    <dgm:cxn modelId="{A1EE6F2D-31A6-4BDA-B341-4EF234670A54}" srcId="{0F95DADF-5AC4-4320-A8E8-E7BB17D6900E}" destId="{8B7CAB7B-6F0E-4927-807F-F9016383BEA3}" srcOrd="0" destOrd="0" parTransId="{F152C7BB-0E30-48C0-B54B-4F3498738540}" sibTransId="{10E4CE34-637B-4A00-85E1-2BDDE11A9647}"/>
    <dgm:cxn modelId="{CF83ABE7-5509-4308-ADBF-34B04203CC42}" type="presOf" srcId="{C82FF824-9CAC-4C36-AC8F-2C10B540A381}" destId="{147AF03B-69D4-4473-B59B-C778F98F5676}" srcOrd="0" destOrd="2" presId="urn:microsoft.com/office/officeart/2005/8/layout/hList1"/>
    <dgm:cxn modelId="{676A4475-CB32-4C4E-8A1E-B97F0A96C1F8}" type="presOf" srcId="{C62E29A6-BB30-4074-BEE6-CF1B44BEA107}" destId="{147AF03B-69D4-4473-B59B-C778F98F5676}" srcOrd="0" destOrd="6" presId="urn:microsoft.com/office/officeart/2005/8/layout/hList1"/>
    <dgm:cxn modelId="{87B5F12D-0967-4566-B970-75CE56FA04D5}" srcId="{B61B4C41-9688-43EE-B054-51F604767F52}" destId="{4B8FA353-7387-4DC1-A974-BC73D7983B5E}" srcOrd="0" destOrd="0" parTransId="{53ECDC63-E8A5-494F-9480-2B64CBDFA33A}" sibTransId="{D08A9858-3B1E-4BA7-BFD7-31BEE7B8F5CB}"/>
    <dgm:cxn modelId="{01929AEB-A1B3-460C-86AD-5D8B62F21922}" srcId="{B61B4C41-9688-43EE-B054-51F604767F52}" destId="{E1927FC9-6041-4012-9CDC-A40BA86D995A}" srcOrd="2" destOrd="0" parTransId="{CAB934AE-BB34-42F4-AE8E-99A0B84026C7}" sibTransId="{31FB614D-1495-4DF0-A018-03417E6C73E8}"/>
    <dgm:cxn modelId="{ADCC96C7-46B9-4FDB-8378-836D2A0F1C2E}" type="presOf" srcId="{4B8FA353-7387-4DC1-A974-BC73D7983B5E}" destId="{010637F9-16B7-4CB3-B968-693401E8C5B4}" srcOrd="0" destOrd="0" presId="urn:microsoft.com/office/officeart/2005/8/layout/hList1"/>
    <dgm:cxn modelId="{2DDB75C5-9383-45CB-A315-A0B32B2D0506}" type="presOf" srcId="{A6A864D3-2C7B-4F6A-B700-CE0242F91290}" destId="{147AF03B-69D4-4473-B59B-C778F98F5676}" srcOrd="0" destOrd="1" presId="urn:microsoft.com/office/officeart/2005/8/layout/hList1"/>
    <dgm:cxn modelId="{9FF9418A-8C5F-43B8-89A9-49EE6BAB7EA1}" type="presOf" srcId="{7AB47732-2FC3-4159-8B38-0D30E1A7A3F8}" destId="{010637F9-16B7-4CB3-B968-693401E8C5B4}" srcOrd="0" destOrd="2" presId="urn:microsoft.com/office/officeart/2005/8/layout/hList1"/>
    <dgm:cxn modelId="{9E206DEF-55F0-40E9-83EC-F4EDEA86D45A}" srcId="{EC30A0AC-AB32-4512-A8BA-4DDD5B52C61F}" destId="{E0897483-2EE9-4110-95E4-024939F3C18B}" srcOrd="1" destOrd="0" parTransId="{720C8DA1-8D51-431C-BBD6-E10ADF1D6241}" sibTransId="{E04418C6-3E00-4BBA-836A-589586024141}"/>
    <dgm:cxn modelId="{D662ACC0-1395-4821-8373-B79BD789B87F}" type="presOf" srcId="{09588138-13A6-48FE-BFB8-E2F1037424A3}" destId="{147AF03B-69D4-4473-B59B-C778F98F5676}" srcOrd="0" destOrd="7" presId="urn:microsoft.com/office/officeart/2005/8/layout/hList1"/>
    <dgm:cxn modelId="{EFA823EC-9E4F-4AD4-B63C-ADE548AF63A4}" type="presOf" srcId="{E1927FC9-6041-4012-9CDC-A40BA86D995A}" destId="{010637F9-16B7-4CB3-B968-693401E8C5B4}" srcOrd="0" destOrd="4" presId="urn:microsoft.com/office/officeart/2005/8/layout/hList1"/>
    <dgm:cxn modelId="{CA12B3BE-B2B1-42A0-A69F-BD3C4650B8A2}" srcId="{7AB47732-2FC3-4159-8B38-0D30E1A7A3F8}" destId="{6BA759A4-9BA4-479B-9430-2722298F624D}" srcOrd="0" destOrd="0" parTransId="{62EF8499-0FEA-44C3-A79B-E50F42921E80}" sibTransId="{1B635976-C507-4A0C-B24C-5BFC2DF8FE1F}"/>
    <dgm:cxn modelId="{C852264D-0E37-4175-9F2B-9D3FB4E43AAC}" srcId="{0F95DADF-5AC4-4320-A8E8-E7BB17D6900E}" destId="{28D000D6-46E7-4BA5-ACA2-7315B2F62950}" srcOrd="1" destOrd="0" parTransId="{71ED2EE4-6110-48D2-96AF-9DF3957A2218}" sibTransId="{80004BD5-B0D8-40E0-95E3-10954F7F821B}"/>
    <dgm:cxn modelId="{F8D68F79-49E6-4832-BAA8-FC34AD3949C2}" type="presOf" srcId="{EC30A0AC-AB32-4512-A8BA-4DDD5B52C61F}" destId="{D786883B-5672-4E6D-ADAB-469F94BB0C28}" srcOrd="0" destOrd="0" presId="urn:microsoft.com/office/officeart/2005/8/layout/hList1"/>
    <dgm:cxn modelId="{B32E270E-780E-4B8B-8BAA-B98C155010FE}" type="presOf" srcId="{6BA759A4-9BA4-479B-9430-2722298F624D}" destId="{010637F9-16B7-4CB3-B968-693401E8C5B4}" srcOrd="0" destOrd="3" presId="urn:microsoft.com/office/officeart/2005/8/layout/hList1"/>
    <dgm:cxn modelId="{56035816-5763-40B9-9B6E-954A0EBE202D}" srcId="{EC30A0AC-AB32-4512-A8BA-4DDD5B52C61F}" destId="{B61B4C41-9688-43EE-B054-51F604767F52}" srcOrd="0" destOrd="0" parTransId="{2280B637-293C-40E1-B4FC-11780437E933}" sibTransId="{DFC864BA-EF99-4AA3-ACF2-C7ED83D15D5C}"/>
    <dgm:cxn modelId="{F86A1139-D937-4543-916B-F66F02BC93FD}" type="presParOf" srcId="{D786883B-5672-4E6D-ADAB-469F94BB0C28}" destId="{A47A9076-CFBA-494D-AB19-626678B9A404}" srcOrd="0" destOrd="0" presId="urn:microsoft.com/office/officeart/2005/8/layout/hList1"/>
    <dgm:cxn modelId="{1D60BCAC-B44A-4DD7-82C7-D2D2519B0BC2}" type="presParOf" srcId="{A47A9076-CFBA-494D-AB19-626678B9A404}" destId="{27F9C44A-ECF5-44D9-A2C6-F94F0751463E}" srcOrd="0" destOrd="0" presId="urn:microsoft.com/office/officeart/2005/8/layout/hList1"/>
    <dgm:cxn modelId="{4A091D9F-8D30-4CAF-9909-A78B96ECC523}" type="presParOf" srcId="{A47A9076-CFBA-494D-AB19-626678B9A404}" destId="{010637F9-16B7-4CB3-B968-693401E8C5B4}" srcOrd="1" destOrd="0" presId="urn:microsoft.com/office/officeart/2005/8/layout/hList1"/>
    <dgm:cxn modelId="{0321FAC0-AC9B-4C57-B8BB-D2172DE3BAB6}" type="presParOf" srcId="{D786883B-5672-4E6D-ADAB-469F94BB0C28}" destId="{E3E8FBE7-EE63-4690-80C1-C1596824C541}" srcOrd="1" destOrd="0" presId="urn:microsoft.com/office/officeart/2005/8/layout/hList1"/>
    <dgm:cxn modelId="{3018A25B-010E-417B-8D15-AF24C8C98C9E}" type="presParOf" srcId="{D786883B-5672-4E6D-ADAB-469F94BB0C28}" destId="{11D96493-B72B-4459-B5D6-0F2AB5A89E9C}" srcOrd="2" destOrd="0" presId="urn:microsoft.com/office/officeart/2005/8/layout/hList1"/>
    <dgm:cxn modelId="{8D12F1C2-A5E0-45E3-87D5-CAF19A35F20B}" type="presParOf" srcId="{11D96493-B72B-4459-B5D6-0F2AB5A89E9C}" destId="{758444E6-B158-4402-8FAB-E04472930E1B}" srcOrd="0" destOrd="0" presId="urn:microsoft.com/office/officeart/2005/8/layout/hList1"/>
    <dgm:cxn modelId="{8F7FE2FB-139A-48F7-9FB4-625B87893070}" type="presParOf" srcId="{11D96493-B72B-4459-B5D6-0F2AB5A89E9C}" destId="{147AF03B-69D4-4473-B59B-C778F98F567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58275C-F20E-4268-8007-9641FE3DE6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46480A3-5810-48BE-8381-6DAB4A29A599}">
      <dgm:prSet phldrT="[Text]"/>
      <dgm:spPr/>
      <dgm:t>
        <a:bodyPr/>
        <a:lstStyle/>
        <a:p>
          <a:r>
            <a:rPr lang="en-US" altLang="en-US" dirty="0">
              <a:latin typeface="+mn-lt"/>
              <a:cs typeface="Times New Roman" pitchFamily="18" charset="0"/>
            </a:rPr>
            <a:t>Training</a:t>
          </a:r>
          <a:endParaRPr lang="en-US" dirty="0">
            <a:latin typeface="+mn-lt"/>
          </a:endParaRPr>
        </a:p>
      </dgm:t>
    </dgm:pt>
    <dgm:pt modelId="{51A6DA06-C5ED-40E3-AD0F-A86CFF58FA86}" type="parTrans" cxnId="{D3AE3634-EA27-4F59-974A-965F14360BCF}">
      <dgm:prSet/>
      <dgm:spPr/>
      <dgm:t>
        <a:bodyPr/>
        <a:lstStyle/>
        <a:p>
          <a:endParaRPr lang="en-US"/>
        </a:p>
      </dgm:t>
    </dgm:pt>
    <dgm:pt modelId="{5E92E181-31DD-40F0-B6B4-9C0D50E19CBD}" type="sibTrans" cxnId="{D3AE3634-EA27-4F59-974A-965F14360BCF}">
      <dgm:prSet/>
      <dgm:spPr/>
      <dgm:t>
        <a:bodyPr/>
        <a:lstStyle/>
        <a:p>
          <a:endParaRPr lang="en-US"/>
        </a:p>
      </dgm:t>
    </dgm:pt>
    <dgm:pt modelId="{FE15D6D6-2E28-4B09-9D55-AE74C37AE9A1}">
      <dgm:prSet phldrT="[Text]"/>
      <dgm:spPr/>
      <dgm:t>
        <a:bodyPr/>
        <a:lstStyle/>
        <a:p>
          <a:r>
            <a:rPr lang="en-US" altLang="en-US" dirty="0">
              <a:latin typeface="+mn-lt"/>
              <a:cs typeface="Times New Roman" pitchFamily="18" charset="0"/>
            </a:rPr>
            <a:t>Bagging works because it reduces variance by voting/averaging</a:t>
          </a:r>
          <a:endParaRPr lang="en-US" dirty="0">
            <a:latin typeface="+mn-lt"/>
          </a:endParaRPr>
        </a:p>
      </dgm:t>
    </dgm:pt>
    <dgm:pt modelId="{473F2208-9E8D-4569-B29D-3CD4CB1A7337}" type="parTrans" cxnId="{E26A4C92-2801-49BF-A4E8-ACEA5BF7984A}">
      <dgm:prSet/>
      <dgm:spPr/>
      <dgm:t>
        <a:bodyPr/>
        <a:lstStyle/>
        <a:p>
          <a:endParaRPr lang="en-US"/>
        </a:p>
      </dgm:t>
    </dgm:pt>
    <dgm:pt modelId="{6D2148CC-837E-48AE-929C-5D2266CBBFF0}" type="sibTrans" cxnId="{E26A4C92-2801-49BF-A4E8-ACEA5BF7984A}">
      <dgm:prSet/>
      <dgm:spPr/>
      <dgm:t>
        <a:bodyPr/>
        <a:lstStyle/>
        <a:p>
          <a:endParaRPr lang="en-US"/>
        </a:p>
      </dgm:t>
    </dgm:pt>
    <dgm:pt modelId="{EF496D86-B17B-438E-B1C9-8BFFEBAFCA98}">
      <dgm:prSet/>
      <dgm:spPr/>
      <dgm:t>
        <a:bodyPr/>
        <a:lstStyle/>
        <a:p>
          <a:r>
            <a:rPr lang="en-US" altLang="en-US" dirty="0">
              <a:latin typeface="+mn-lt"/>
              <a:cs typeface="Times New Roman" pitchFamily="18" charset="0"/>
            </a:rPr>
            <a:t>Given a dataset S, at each iteration </a:t>
          </a:r>
          <a:r>
            <a:rPr lang="en-US" altLang="en-US" dirty="0" err="1">
              <a:latin typeface="+mn-lt"/>
              <a:cs typeface="Times New Roman" pitchFamily="18" charset="0"/>
            </a:rPr>
            <a:t>i</a:t>
          </a:r>
          <a:r>
            <a:rPr lang="en-US" altLang="en-US" dirty="0">
              <a:latin typeface="+mn-lt"/>
              <a:cs typeface="Times New Roman" pitchFamily="18" charset="0"/>
            </a:rPr>
            <a:t>, a training set Si is sampled with replacement from S (i.e. bootstrapping)</a:t>
          </a:r>
        </a:p>
      </dgm:t>
    </dgm:pt>
    <dgm:pt modelId="{657ECA2A-5C8D-4D4E-A071-92027A243332}" type="parTrans" cxnId="{4B441B71-0F24-4777-B921-C84BA2664C66}">
      <dgm:prSet/>
      <dgm:spPr/>
      <dgm:t>
        <a:bodyPr/>
        <a:lstStyle/>
        <a:p>
          <a:endParaRPr lang="en-US"/>
        </a:p>
      </dgm:t>
    </dgm:pt>
    <dgm:pt modelId="{CBB3F85F-E2E5-4C17-AD60-00D8FFD3950C}" type="sibTrans" cxnId="{4B441B71-0F24-4777-B921-C84BA2664C66}">
      <dgm:prSet/>
      <dgm:spPr/>
      <dgm:t>
        <a:bodyPr/>
        <a:lstStyle/>
        <a:p>
          <a:endParaRPr lang="en-US"/>
        </a:p>
      </dgm:t>
    </dgm:pt>
    <dgm:pt modelId="{30D15C25-2DBD-44ED-AE68-E9E2B3CAF901}">
      <dgm:prSet/>
      <dgm:spPr/>
      <dgm:t>
        <a:bodyPr/>
        <a:lstStyle/>
        <a:p>
          <a:r>
            <a:rPr lang="en-US" altLang="en-US" dirty="0">
              <a:latin typeface="+mn-lt"/>
              <a:cs typeface="Times New Roman" pitchFamily="18" charset="0"/>
            </a:rPr>
            <a:t>A classifier Ci is learned for each Si</a:t>
          </a:r>
        </a:p>
      </dgm:t>
    </dgm:pt>
    <dgm:pt modelId="{C0CF5316-D09C-4BD1-B0DB-FF6CD2208BE8}" type="parTrans" cxnId="{70DC03E9-917A-46C8-95E1-B22451D8D8E7}">
      <dgm:prSet/>
      <dgm:spPr/>
      <dgm:t>
        <a:bodyPr/>
        <a:lstStyle/>
        <a:p>
          <a:endParaRPr lang="en-US"/>
        </a:p>
      </dgm:t>
    </dgm:pt>
    <dgm:pt modelId="{A9073D76-0C16-4000-A3E7-819B50DBAE2E}" type="sibTrans" cxnId="{70DC03E9-917A-46C8-95E1-B22451D8D8E7}">
      <dgm:prSet/>
      <dgm:spPr/>
      <dgm:t>
        <a:bodyPr/>
        <a:lstStyle/>
        <a:p>
          <a:endParaRPr lang="en-US"/>
        </a:p>
      </dgm:t>
    </dgm:pt>
    <dgm:pt modelId="{151E217C-2353-4785-BE64-63976912CD52}">
      <dgm:prSet/>
      <dgm:spPr/>
      <dgm:t>
        <a:bodyPr/>
        <a:lstStyle/>
        <a:p>
          <a:r>
            <a:rPr lang="en-US" altLang="en-US" dirty="0">
              <a:latin typeface="+mn-lt"/>
              <a:cs typeface="Times New Roman" pitchFamily="18" charset="0"/>
            </a:rPr>
            <a:t>Classification: Given an unseen sample X,</a:t>
          </a:r>
        </a:p>
      </dgm:t>
    </dgm:pt>
    <dgm:pt modelId="{54744FAF-5443-4100-80C1-E0B83184644F}" type="parTrans" cxnId="{F5753EC6-DEC8-4235-8010-BBF8315A8D96}">
      <dgm:prSet/>
      <dgm:spPr/>
      <dgm:t>
        <a:bodyPr/>
        <a:lstStyle/>
        <a:p>
          <a:endParaRPr lang="en-US"/>
        </a:p>
      </dgm:t>
    </dgm:pt>
    <dgm:pt modelId="{C002F8B0-5EE2-4767-AC62-78F33D1FE470}" type="sibTrans" cxnId="{F5753EC6-DEC8-4235-8010-BBF8315A8D96}">
      <dgm:prSet/>
      <dgm:spPr/>
      <dgm:t>
        <a:bodyPr/>
        <a:lstStyle/>
        <a:p>
          <a:endParaRPr lang="en-US"/>
        </a:p>
      </dgm:t>
    </dgm:pt>
    <dgm:pt modelId="{0F781B35-5FA3-4570-996B-87EC584EEAA3}">
      <dgm:prSet/>
      <dgm:spPr/>
      <dgm:t>
        <a:bodyPr/>
        <a:lstStyle/>
        <a:p>
          <a:r>
            <a:rPr lang="en-US" altLang="en-US" dirty="0">
              <a:latin typeface="+mn-lt"/>
              <a:cs typeface="Times New Roman" pitchFamily="18" charset="0"/>
            </a:rPr>
            <a:t>Each classifier Ci returns its class prediction</a:t>
          </a:r>
        </a:p>
      </dgm:t>
    </dgm:pt>
    <dgm:pt modelId="{C9904D8F-3CD2-4F62-9CD6-8BA46D6087BF}" type="parTrans" cxnId="{7F0D5173-EFE1-47C3-8B08-16CFA9B61C79}">
      <dgm:prSet/>
      <dgm:spPr/>
      <dgm:t>
        <a:bodyPr/>
        <a:lstStyle/>
        <a:p>
          <a:endParaRPr lang="en-US"/>
        </a:p>
      </dgm:t>
    </dgm:pt>
    <dgm:pt modelId="{CC1152FB-003C-4C11-9298-8D902593B558}" type="sibTrans" cxnId="{7F0D5173-EFE1-47C3-8B08-16CFA9B61C79}">
      <dgm:prSet/>
      <dgm:spPr/>
      <dgm:t>
        <a:bodyPr/>
        <a:lstStyle/>
        <a:p>
          <a:endParaRPr lang="en-US"/>
        </a:p>
      </dgm:t>
    </dgm:pt>
    <dgm:pt modelId="{0D6EE9C5-A79D-471B-9DEA-08CFF84FA987}">
      <dgm:prSet/>
      <dgm:spPr/>
      <dgm:t>
        <a:bodyPr/>
        <a:lstStyle/>
        <a:p>
          <a:r>
            <a:rPr lang="en-US" altLang="en-US" dirty="0">
              <a:latin typeface="+mn-lt"/>
              <a:cs typeface="Times New Roman" pitchFamily="18" charset="0"/>
            </a:rPr>
            <a:t>The bagged classifier H counts the votes and assigns the class with the most votes to X</a:t>
          </a:r>
        </a:p>
      </dgm:t>
    </dgm:pt>
    <dgm:pt modelId="{3CF80E39-D068-4106-A3D5-1A39DEE53CF1}" type="parTrans" cxnId="{3A0092D5-564A-4289-A343-835C53F26659}">
      <dgm:prSet/>
      <dgm:spPr/>
      <dgm:t>
        <a:bodyPr/>
        <a:lstStyle/>
        <a:p>
          <a:endParaRPr lang="en-US"/>
        </a:p>
      </dgm:t>
    </dgm:pt>
    <dgm:pt modelId="{48FC1FD3-66F0-404F-842C-F23A0B46D8F4}" type="sibTrans" cxnId="{3A0092D5-564A-4289-A343-835C53F26659}">
      <dgm:prSet/>
      <dgm:spPr/>
      <dgm:t>
        <a:bodyPr/>
        <a:lstStyle/>
        <a:p>
          <a:endParaRPr lang="en-US"/>
        </a:p>
      </dgm:t>
    </dgm:pt>
    <dgm:pt modelId="{832980A2-9FA1-4BF0-A402-D511E5FB7AC8}">
      <dgm:prSet/>
      <dgm:spPr/>
      <dgm:t>
        <a:bodyPr/>
        <a:lstStyle/>
        <a:p>
          <a:r>
            <a:rPr lang="en-US" altLang="en-US">
              <a:latin typeface="+mn-lt"/>
              <a:cs typeface="Times New Roman" pitchFamily="18" charset="0"/>
            </a:rPr>
            <a:t>Regression: can be applied to the prediction of continuous values by taking the average value of each prediction.</a:t>
          </a:r>
          <a:endParaRPr lang="en-US" altLang="en-US" dirty="0">
            <a:latin typeface="+mn-lt"/>
            <a:cs typeface="Times New Roman" pitchFamily="18" charset="0"/>
          </a:endParaRPr>
        </a:p>
      </dgm:t>
    </dgm:pt>
    <dgm:pt modelId="{43BD58A2-B2BF-407D-8FD4-548ED06D1475}" type="parTrans" cxnId="{C31F8BB0-426F-440A-9963-5D607DBAD1D6}">
      <dgm:prSet/>
      <dgm:spPr/>
      <dgm:t>
        <a:bodyPr/>
        <a:lstStyle/>
        <a:p>
          <a:endParaRPr lang="en-US"/>
        </a:p>
      </dgm:t>
    </dgm:pt>
    <dgm:pt modelId="{87D63493-9937-41A8-87DA-F3F7CC1853F4}" type="sibTrans" cxnId="{C31F8BB0-426F-440A-9963-5D607DBAD1D6}">
      <dgm:prSet/>
      <dgm:spPr/>
      <dgm:t>
        <a:bodyPr/>
        <a:lstStyle/>
        <a:p>
          <a:endParaRPr lang="en-US"/>
        </a:p>
      </dgm:t>
    </dgm:pt>
    <dgm:pt modelId="{2401F486-7EAE-4BFD-88EE-2454B3ABB28A}">
      <dgm:prSet/>
      <dgm:spPr/>
      <dgm:t>
        <a:bodyPr/>
        <a:lstStyle/>
        <a:p>
          <a:r>
            <a:rPr lang="en-US" altLang="en-US" dirty="0">
              <a:latin typeface="+mn-lt"/>
              <a:cs typeface="Times New Roman" pitchFamily="18" charset="0"/>
            </a:rPr>
            <a:t>In some pathological hypothetical situations the overall error might increase</a:t>
          </a:r>
        </a:p>
      </dgm:t>
    </dgm:pt>
    <dgm:pt modelId="{0EC5908C-17F1-4E85-ADD4-A4DC2049321C}" type="parTrans" cxnId="{CB6BDD88-D2DD-468F-ACAD-23722DD38DF8}">
      <dgm:prSet/>
      <dgm:spPr/>
      <dgm:t>
        <a:bodyPr/>
        <a:lstStyle/>
        <a:p>
          <a:endParaRPr lang="en-US"/>
        </a:p>
      </dgm:t>
    </dgm:pt>
    <dgm:pt modelId="{340CB29F-886A-41EA-8177-0930C70D6B06}" type="sibTrans" cxnId="{CB6BDD88-D2DD-468F-ACAD-23722DD38DF8}">
      <dgm:prSet/>
      <dgm:spPr/>
      <dgm:t>
        <a:bodyPr/>
        <a:lstStyle/>
        <a:p>
          <a:endParaRPr lang="en-US"/>
        </a:p>
      </dgm:t>
    </dgm:pt>
    <dgm:pt modelId="{FC294ECB-638B-4F13-86F8-1D3FC940DCAF}">
      <dgm:prSet/>
      <dgm:spPr/>
      <dgm:t>
        <a:bodyPr/>
        <a:lstStyle/>
        <a:p>
          <a:r>
            <a:rPr lang="en-US" altLang="en-US" dirty="0">
              <a:latin typeface="+mn-lt"/>
              <a:cs typeface="Times New Roman" pitchFamily="18" charset="0"/>
            </a:rPr>
            <a:t>Usually, the more classifiers the better</a:t>
          </a:r>
        </a:p>
      </dgm:t>
    </dgm:pt>
    <dgm:pt modelId="{923481C1-5EE9-4034-8343-5DE735F5D66A}" type="parTrans" cxnId="{B2A69965-3CA7-491C-86DF-3C1657CE3954}">
      <dgm:prSet/>
      <dgm:spPr/>
      <dgm:t>
        <a:bodyPr/>
        <a:lstStyle/>
        <a:p>
          <a:endParaRPr lang="en-US"/>
        </a:p>
      </dgm:t>
    </dgm:pt>
    <dgm:pt modelId="{07C98612-B9E2-4822-9E39-C06EB0F1EAF8}" type="sibTrans" cxnId="{B2A69965-3CA7-491C-86DF-3C1657CE3954}">
      <dgm:prSet/>
      <dgm:spPr/>
      <dgm:t>
        <a:bodyPr/>
        <a:lstStyle/>
        <a:p>
          <a:endParaRPr lang="en-US"/>
        </a:p>
      </dgm:t>
    </dgm:pt>
    <dgm:pt modelId="{73E7006D-5F69-4794-9018-33597D2B1FFC}">
      <dgm:prSet/>
      <dgm:spPr/>
      <dgm:t>
        <a:bodyPr/>
        <a:lstStyle/>
        <a:p>
          <a:r>
            <a:rPr lang="en-US" altLang="en-US">
              <a:latin typeface="+mn-lt"/>
              <a:cs typeface="Times New Roman" pitchFamily="18" charset="0"/>
            </a:rPr>
            <a:t>Problem: we only have one dataset.</a:t>
          </a:r>
          <a:endParaRPr lang="en-US" altLang="en-US" dirty="0">
            <a:latin typeface="+mn-lt"/>
            <a:cs typeface="Times New Roman" pitchFamily="18" charset="0"/>
          </a:endParaRPr>
        </a:p>
      </dgm:t>
    </dgm:pt>
    <dgm:pt modelId="{9A842F22-E82D-4099-8160-1E87E5A0B2E4}" type="parTrans" cxnId="{FA01231C-E955-4CE8-B93A-FF3B1669041D}">
      <dgm:prSet/>
      <dgm:spPr/>
      <dgm:t>
        <a:bodyPr/>
        <a:lstStyle/>
        <a:p>
          <a:endParaRPr lang="en-US"/>
        </a:p>
      </dgm:t>
    </dgm:pt>
    <dgm:pt modelId="{CEAEDE3A-22DA-4559-8930-E40FEBC36B79}" type="sibTrans" cxnId="{FA01231C-E955-4CE8-B93A-FF3B1669041D}">
      <dgm:prSet/>
      <dgm:spPr/>
      <dgm:t>
        <a:bodyPr/>
        <a:lstStyle/>
        <a:p>
          <a:endParaRPr lang="en-US"/>
        </a:p>
      </dgm:t>
    </dgm:pt>
    <dgm:pt modelId="{6ECA96E1-8560-4CAF-828A-535CD449CE79}">
      <dgm:prSet/>
      <dgm:spPr/>
      <dgm:t>
        <a:bodyPr/>
        <a:lstStyle/>
        <a:p>
          <a:r>
            <a:rPr lang="en-US" altLang="en-US" dirty="0">
              <a:latin typeface="+mn-lt"/>
              <a:cs typeface="Times New Roman" pitchFamily="18" charset="0"/>
            </a:rPr>
            <a:t>Solution: generate new ones of size n by bootstrapping, i.e. sampling it with replacement</a:t>
          </a:r>
        </a:p>
      </dgm:t>
    </dgm:pt>
    <dgm:pt modelId="{7C580C79-BDB0-4CBB-AB40-A9E81EAACEC8}" type="parTrans" cxnId="{315BE1BE-3553-4C6E-A441-7C4C5D2E1B98}">
      <dgm:prSet/>
      <dgm:spPr/>
      <dgm:t>
        <a:bodyPr/>
        <a:lstStyle/>
        <a:p>
          <a:endParaRPr lang="en-US"/>
        </a:p>
      </dgm:t>
    </dgm:pt>
    <dgm:pt modelId="{0B41C589-1243-4F0D-9890-C68D1EE16E8B}" type="sibTrans" cxnId="{315BE1BE-3553-4C6E-A441-7C4C5D2E1B98}">
      <dgm:prSet/>
      <dgm:spPr/>
      <dgm:t>
        <a:bodyPr/>
        <a:lstStyle/>
        <a:p>
          <a:endParaRPr lang="en-US"/>
        </a:p>
      </dgm:t>
    </dgm:pt>
    <dgm:pt modelId="{EC95894A-D9DA-461B-85C0-04225D73DEBB}" type="pres">
      <dgm:prSet presAssocID="{9258275C-F20E-4268-8007-9641FE3DE60B}" presName="linear" presStyleCnt="0">
        <dgm:presLayoutVars>
          <dgm:dir/>
          <dgm:animLvl val="lvl"/>
          <dgm:resizeHandles val="exact"/>
        </dgm:presLayoutVars>
      </dgm:prSet>
      <dgm:spPr/>
    </dgm:pt>
    <dgm:pt modelId="{38CF954C-6DD5-4FC3-9475-311409A4F58C}" type="pres">
      <dgm:prSet presAssocID="{E46480A3-5810-48BE-8381-6DAB4A29A599}" presName="parentLin" presStyleCnt="0"/>
      <dgm:spPr/>
    </dgm:pt>
    <dgm:pt modelId="{2E7345A8-46B8-4496-B663-BFB6021C1AE5}" type="pres">
      <dgm:prSet presAssocID="{E46480A3-5810-48BE-8381-6DAB4A29A599}" presName="parentLeftMargin" presStyleLbl="node1" presStyleIdx="0" presStyleCnt="4"/>
      <dgm:spPr/>
    </dgm:pt>
    <dgm:pt modelId="{106689B9-249D-4309-9249-90327AB7D3F3}" type="pres">
      <dgm:prSet presAssocID="{E46480A3-5810-48BE-8381-6DAB4A29A599}" presName="parentText" presStyleLbl="node1" presStyleIdx="0" presStyleCnt="4">
        <dgm:presLayoutVars>
          <dgm:chMax val="0"/>
          <dgm:bulletEnabled val="1"/>
        </dgm:presLayoutVars>
      </dgm:prSet>
      <dgm:spPr/>
    </dgm:pt>
    <dgm:pt modelId="{A5628681-CE47-4CA4-B7DB-A22F094E06CF}" type="pres">
      <dgm:prSet presAssocID="{E46480A3-5810-48BE-8381-6DAB4A29A599}" presName="negativeSpace" presStyleCnt="0"/>
      <dgm:spPr/>
    </dgm:pt>
    <dgm:pt modelId="{1FCCA4CA-6045-4034-A671-51DF95021B81}" type="pres">
      <dgm:prSet presAssocID="{E46480A3-5810-48BE-8381-6DAB4A29A599}" presName="childText" presStyleLbl="conFgAcc1" presStyleIdx="0" presStyleCnt="4">
        <dgm:presLayoutVars>
          <dgm:bulletEnabled val="1"/>
        </dgm:presLayoutVars>
      </dgm:prSet>
      <dgm:spPr/>
    </dgm:pt>
    <dgm:pt modelId="{3DB63D50-93F2-4688-B339-5EBD701FA3F7}" type="pres">
      <dgm:prSet presAssocID="{5E92E181-31DD-40F0-B6B4-9C0D50E19CBD}" presName="spaceBetweenRectangles" presStyleCnt="0"/>
      <dgm:spPr/>
    </dgm:pt>
    <dgm:pt modelId="{57CEB290-10A4-4E1F-9764-F298C00F4633}" type="pres">
      <dgm:prSet presAssocID="{151E217C-2353-4785-BE64-63976912CD52}" presName="parentLin" presStyleCnt="0"/>
      <dgm:spPr/>
    </dgm:pt>
    <dgm:pt modelId="{04D7008D-34D9-4080-A23F-72E1E42907A2}" type="pres">
      <dgm:prSet presAssocID="{151E217C-2353-4785-BE64-63976912CD52}" presName="parentLeftMargin" presStyleLbl="node1" presStyleIdx="0" presStyleCnt="4"/>
      <dgm:spPr/>
    </dgm:pt>
    <dgm:pt modelId="{D4CADFAE-0E81-479D-88E5-CE748B83E2E1}" type="pres">
      <dgm:prSet presAssocID="{151E217C-2353-4785-BE64-63976912CD52}" presName="parentText" presStyleLbl="node1" presStyleIdx="1" presStyleCnt="4">
        <dgm:presLayoutVars>
          <dgm:chMax val="0"/>
          <dgm:bulletEnabled val="1"/>
        </dgm:presLayoutVars>
      </dgm:prSet>
      <dgm:spPr/>
    </dgm:pt>
    <dgm:pt modelId="{115B1FA9-BB23-4F37-8C40-C9CCEEBE3A9C}" type="pres">
      <dgm:prSet presAssocID="{151E217C-2353-4785-BE64-63976912CD52}" presName="negativeSpace" presStyleCnt="0"/>
      <dgm:spPr/>
    </dgm:pt>
    <dgm:pt modelId="{02D94A49-FE14-432B-92DA-AD6374BE59A8}" type="pres">
      <dgm:prSet presAssocID="{151E217C-2353-4785-BE64-63976912CD52}" presName="childText" presStyleLbl="conFgAcc1" presStyleIdx="1" presStyleCnt="4">
        <dgm:presLayoutVars>
          <dgm:bulletEnabled val="1"/>
        </dgm:presLayoutVars>
      </dgm:prSet>
      <dgm:spPr/>
    </dgm:pt>
    <dgm:pt modelId="{A138CDBD-E01F-4403-B962-DA17BD78D634}" type="pres">
      <dgm:prSet presAssocID="{C002F8B0-5EE2-4767-AC62-78F33D1FE470}" presName="spaceBetweenRectangles" presStyleCnt="0"/>
      <dgm:spPr/>
    </dgm:pt>
    <dgm:pt modelId="{7E0D5749-49E4-4199-A25B-F705065AFBF7}" type="pres">
      <dgm:prSet presAssocID="{832980A2-9FA1-4BF0-A402-D511E5FB7AC8}" presName="parentLin" presStyleCnt="0"/>
      <dgm:spPr/>
    </dgm:pt>
    <dgm:pt modelId="{0F27463A-3948-4005-A99F-C5B878D6EE33}" type="pres">
      <dgm:prSet presAssocID="{832980A2-9FA1-4BF0-A402-D511E5FB7AC8}" presName="parentLeftMargin" presStyleLbl="node1" presStyleIdx="1" presStyleCnt="4"/>
      <dgm:spPr/>
    </dgm:pt>
    <dgm:pt modelId="{D333B86D-5594-4B93-8838-FDCAEF4A3C3C}" type="pres">
      <dgm:prSet presAssocID="{832980A2-9FA1-4BF0-A402-D511E5FB7AC8}" presName="parentText" presStyleLbl="node1" presStyleIdx="2" presStyleCnt="4">
        <dgm:presLayoutVars>
          <dgm:chMax val="0"/>
          <dgm:bulletEnabled val="1"/>
        </dgm:presLayoutVars>
      </dgm:prSet>
      <dgm:spPr/>
    </dgm:pt>
    <dgm:pt modelId="{FF1FFA88-FEB9-4FBF-9B04-FD5102EB9ACB}" type="pres">
      <dgm:prSet presAssocID="{832980A2-9FA1-4BF0-A402-D511E5FB7AC8}" presName="negativeSpace" presStyleCnt="0"/>
      <dgm:spPr/>
    </dgm:pt>
    <dgm:pt modelId="{6B1B2A84-3249-4154-93ED-06ED797F9C91}" type="pres">
      <dgm:prSet presAssocID="{832980A2-9FA1-4BF0-A402-D511E5FB7AC8}" presName="childText" presStyleLbl="conFgAcc1" presStyleIdx="2" presStyleCnt="4">
        <dgm:presLayoutVars>
          <dgm:bulletEnabled val="1"/>
        </dgm:presLayoutVars>
      </dgm:prSet>
      <dgm:spPr/>
    </dgm:pt>
    <dgm:pt modelId="{1752CC77-E722-40F6-9178-D5F6570A02CB}" type="pres">
      <dgm:prSet presAssocID="{87D63493-9937-41A8-87DA-F3F7CC1853F4}" presName="spaceBetweenRectangles" presStyleCnt="0"/>
      <dgm:spPr/>
    </dgm:pt>
    <dgm:pt modelId="{1A26EE6B-442B-4C81-B765-CC643DC36E04}" type="pres">
      <dgm:prSet presAssocID="{73E7006D-5F69-4794-9018-33597D2B1FFC}" presName="parentLin" presStyleCnt="0"/>
      <dgm:spPr/>
    </dgm:pt>
    <dgm:pt modelId="{B47ED3BC-E94E-47F4-9686-641DC7581E8B}" type="pres">
      <dgm:prSet presAssocID="{73E7006D-5F69-4794-9018-33597D2B1FFC}" presName="parentLeftMargin" presStyleLbl="node1" presStyleIdx="2" presStyleCnt="4"/>
      <dgm:spPr/>
    </dgm:pt>
    <dgm:pt modelId="{2CEA4F5F-0311-4D0F-AD19-5DB0EFC0141E}" type="pres">
      <dgm:prSet presAssocID="{73E7006D-5F69-4794-9018-33597D2B1FFC}" presName="parentText" presStyleLbl="node1" presStyleIdx="3" presStyleCnt="4">
        <dgm:presLayoutVars>
          <dgm:chMax val="0"/>
          <dgm:bulletEnabled val="1"/>
        </dgm:presLayoutVars>
      </dgm:prSet>
      <dgm:spPr/>
    </dgm:pt>
    <dgm:pt modelId="{612CB945-CD66-4E22-AF97-28F9A2657DA9}" type="pres">
      <dgm:prSet presAssocID="{73E7006D-5F69-4794-9018-33597D2B1FFC}" presName="negativeSpace" presStyleCnt="0"/>
      <dgm:spPr/>
    </dgm:pt>
    <dgm:pt modelId="{7B70F147-AC9D-4602-AAF2-DC97CFDD524D}" type="pres">
      <dgm:prSet presAssocID="{73E7006D-5F69-4794-9018-33597D2B1FFC}" presName="childText" presStyleLbl="conFgAcc1" presStyleIdx="3" presStyleCnt="4">
        <dgm:presLayoutVars>
          <dgm:bulletEnabled val="1"/>
        </dgm:presLayoutVars>
      </dgm:prSet>
      <dgm:spPr/>
    </dgm:pt>
  </dgm:ptLst>
  <dgm:cxnLst>
    <dgm:cxn modelId="{B7A06999-3CF3-4325-9DC9-C9EB855F76E3}" type="presOf" srcId="{FC294ECB-638B-4F13-86F8-1D3FC940DCAF}" destId="{6B1B2A84-3249-4154-93ED-06ED797F9C91}" srcOrd="0" destOrd="2" presId="urn:microsoft.com/office/officeart/2005/8/layout/list1"/>
    <dgm:cxn modelId="{0CFA3BD3-B1F1-4F8E-B6ED-DD4863D5447C}" type="presOf" srcId="{832980A2-9FA1-4BF0-A402-D511E5FB7AC8}" destId="{0F27463A-3948-4005-A99F-C5B878D6EE33}" srcOrd="0" destOrd="0" presId="urn:microsoft.com/office/officeart/2005/8/layout/list1"/>
    <dgm:cxn modelId="{4B441B71-0F24-4777-B921-C84BA2664C66}" srcId="{E46480A3-5810-48BE-8381-6DAB4A29A599}" destId="{EF496D86-B17B-438E-B1C9-8BFFEBAFCA98}" srcOrd="0" destOrd="0" parTransId="{657ECA2A-5C8D-4D4E-A071-92027A243332}" sibTransId="{CBB3F85F-E2E5-4C17-AD60-00D8FFD3950C}"/>
    <dgm:cxn modelId="{CB6BDD88-D2DD-468F-ACAD-23722DD38DF8}" srcId="{832980A2-9FA1-4BF0-A402-D511E5FB7AC8}" destId="{2401F486-7EAE-4BFD-88EE-2454B3ABB28A}" srcOrd="1" destOrd="0" parTransId="{0EC5908C-17F1-4E85-ADD4-A4DC2049321C}" sibTransId="{340CB29F-886A-41EA-8177-0930C70D6B06}"/>
    <dgm:cxn modelId="{D3AE3634-EA27-4F59-974A-965F14360BCF}" srcId="{9258275C-F20E-4268-8007-9641FE3DE60B}" destId="{E46480A3-5810-48BE-8381-6DAB4A29A599}" srcOrd="0" destOrd="0" parTransId="{51A6DA06-C5ED-40E3-AD0F-A86CFF58FA86}" sibTransId="{5E92E181-31DD-40F0-B6B4-9C0D50E19CBD}"/>
    <dgm:cxn modelId="{E26A4C92-2801-49BF-A4E8-ACEA5BF7984A}" srcId="{832980A2-9FA1-4BF0-A402-D511E5FB7AC8}" destId="{FE15D6D6-2E28-4B09-9D55-AE74C37AE9A1}" srcOrd="0" destOrd="0" parTransId="{473F2208-9E8D-4569-B29D-3CD4CB1A7337}" sibTransId="{6D2148CC-837E-48AE-929C-5D2266CBBFF0}"/>
    <dgm:cxn modelId="{1162E260-D3CB-4EF4-9E96-E2A908BD20F1}" type="presOf" srcId="{2401F486-7EAE-4BFD-88EE-2454B3ABB28A}" destId="{6B1B2A84-3249-4154-93ED-06ED797F9C91}" srcOrd="0" destOrd="1" presId="urn:microsoft.com/office/officeart/2005/8/layout/list1"/>
    <dgm:cxn modelId="{C31F8BB0-426F-440A-9963-5D607DBAD1D6}" srcId="{9258275C-F20E-4268-8007-9641FE3DE60B}" destId="{832980A2-9FA1-4BF0-A402-D511E5FB7AC8}" srcOrd="2" destOrd="0" parTransId="{43BD58A2-B2BF-407D-8FD4-548ED06D1475}" sibTransId="{87D63493-9937-41A8-87DA-F3F7CC1853F4}"/>
    <dgm:cxn modelId="{3CAC7A95-8CF3-46D7-8153-BCA4C652C971}" type="presOf" srcId="{0D6EE9C5-A79D-471B-9DEA-08CFF84FA987}" destId="{02D94A49-FE14-432B-92DA-AD6374BE59A8}" srcOrd="0" destOrd="1" presId="urn:microsoft.com/office/officeart/2005/8/layout/list1"/>
    <dgm:cxn modelId="{F5753EC6-DEC8-4235-8010-BBF8315A8D96}" srcId="{9258275C-F20E-4268-8007-9641FE3DE60B}" destId="{151E217C-2353-4785-BE64-63976912CD52}" srcOrd="1" destOrd="0" parTransId="{54744FAF-5443-4100-80C1-E0B83184644F}" sibTransId="{C002F8B0-5EE2-4767-AC62-78F33D1FE470}"/>
    <dgm:cxn modelId="{4577D474-A1B3-45F4-B6FD-7D9681C4FB4E}" type="presOf" srcId="{EF496D86-B17B-438E-B1C9-8BFFEBAFCA98}" destId="{1FCCA4CA-6045-4034-A671-51DF95021B81}" srcOrd="0" destOrd="0" presId="urn:microsoft.com/office/officeart/2005/8/layout/list1"/>
    <dgm:cxn modelId="{7D22EEC3-533D-4CF1-A168-276D39B37F92}" type="presOf" srcId="{0F781B35-5FA3-4570-996B-87EC584EEAA3}" destId="{02D94A49-FE14-432B-92DA-AD6374BE59A8}" srcOrd="0" destOrd="0" presId="urn:microsoft.com/office/officeart/2005/8/layout/list1"/>
    <dgm:cxn modelId="{3B0A1A96-E7A5-43F7-A51F-8AF0D0E31850}" type="presOf" srcId="{832980A2-9FA1-4BF0-A402-D511E5FB7AC8}" destId="{D333B86D-5594-4B93-8838-FDCAEF4A3C3C}" srcOrd="1" destOrd="0" presId="urn:microsoft.com/office/officeart/2005/8/layout/list1"/>
    <dgm:cxn modelId="{B2A69965-3CA7-491C-86DF-3C1657CE3954}" srcId="{832980A2-9FA1-4BF0-A402-D511E5FB7AC8}" destId="{FC294ECB-638B-4F13-86F8-1D3FC940DCAF}" srcOrd="2" destOrd="0" parTransId="{923481C1-5EE9-4034-8343-5DE735F5D66A}" sibTransId="{07C98612-B9E2-4822-9E39-C06EB0F1EAF8}"/>
    <dgm:cxn modelId="{4B59B393-0F01-4A38-8081-D3929CFD0F02}" type="presOf" srcId="{30D15C25-2DBD-44ED-AE68-E9E2B3CAF901}" destId="{1FCCA4CA-6045-4034-A671-51DF95021B81}" srcOrd="0" destOrd="1" presId="urn:microsoft.com/office/officeart/2005/8/layout/list1"/>
    <dgm:cxn modelId="{4B379BDA-3787-42E9-9B2D-37F1DFB1D313}" type="presOf" srcId="{151E217C-2353-4785-BE64-63976912CD52}" destId="{04D7008D-34D9-4080-A23F-72E1E42907A2}" srcOrd="0" destOrd="0" presId="urn:microsoft.com/office/officeart/2005/8/layout/list1"/>
    <dgm:cxn modelId="{CDB96594-C21B-4C6B-95BA-2F0C20FDC07C}" type="presOf" srcId="{73E7006D-5F69-4794-9018-33597D2B1FFC}" destId="{B47ED3BC-E94E-47F4-9686-641DC7581E8B}" srcOrd="0" destOrd="0" presId="urn:microsoft.com/office/officeart/2005/8/layout/list1"/>
    <dgm:cxn modelId="{E3426C90-D837-4FE2-9FBC-DBB8C9469626}" type="presOf" srcId="{151E217C-2353-4785-BE64-63976912CD52}" destId="{D4CADFAE-0E81-479D-88E5-CE748B83E2E1}" srcOrd="1" destOrd="0" presId="urn:microsoft.com/office/officeart/2005/8/layout/list1"/>
    <dgm:cxn modelId="{3809BF8D-B730-4C3D-9A35-E89ABBBC73ED}" type="presOf" srcId="{73E7006D-5F69-4794-9018-33597D2B1FFC}" destId="{2CEA4F5F-0311-4D0F-AD19-5DB0EFC0141E}" srcOrd="1" destOrd="0" presId="urn:microsoft.com/office/officeart/2005/8/layout/list1"/>
    <dgm:cxn modelId="{3A0092D5-564A-4289-A343-835C53F26659}" srcId="{151E217C-2353-4785-BE64-63976912CD52}" destId="{0D6EE9C5-A79D-471B-9DEA-08CFF84FA987}" srcOrd="1" destOrd="0" parTransId="{3CF80E39-D068-4106-A3D5-1A39DEE53CF1}" sibTransId="{48FC1FD3-66F0-404F-842C-F23A0B46D8F4}"/>
    <dgm:cxn modelId="{315BE1BE-3553-4C6E-A441-7C4C5D2E1B98}" srcId="{73E7006D-5F69-4794-9018-33597D2B1FFC}" destId="{6ECA96E1-8560-4CAF-828A-535CD449CE79}" srcOrd="0" destOrd="0" parTransId="{7C580C79-BDB0-4CBB-AB40-A9E81EAACEC8}" sibTransId="{0B41C589-1243-4F0D-9890-C68D1EE16E8B}"/>
    <dgm:cxn modelId="{FA01231C-E955-4CE8-B93A-FF3B1669041D}" srcId="{9258275C-F20E-4268-8007-9641FE3DE60B}" destId="{73E7006D-5F69-4794-9018-33597D2B1FFC}" srcOrd="3" destOrd="0" parTransId="{9A842F22-E82D-4099-8160-1E87E5A0B2E4}" sibTransId="{CEAEDE3A-22DA-4559-8930-E40FEBC36B79}"/>
    <dgm:cxn modelId="{70DC03E9-917A-46C8-95E1-B22451D8D8E7}" srcId="{E46480A3-5810-48BE-8381-6DAB4A29A599}" destId="{30D15C25-2DBD-44ED-AE68-E9E2B3CAF901}" srcOrd="1" destOrd="0" parTransId="{C0CF5316-D09C-4BD1-B0DB-FF6CD2208BE8}" sibTransId="{A9073D76-0C16-4000-A3E7-819B50DBAE2E}"/>
    <dgm:cxn modelId="{986A23D9-B440-4AD2-9A4B-784F34BF63A5}" type="presOf" srcId="{E46480A3-5810-48BE-8381-6DAB4A29A599}" destId="{106689B9-249D-4309-9249-90327AB7D3F3}" srcOrd="1" destOrd="0" presId="urn:microsoft.com/office/officeart/2005/8/layout/list1"/>
    <dgm:cxn modelId="{84A9B55D-BEFC-450E-9D2C-DA0E2A9827B4}" type="presOf" srcId="{FE15D6D6-2E28-4B09-9D55-AE74C37AE9A1}" destId="{6B1B2A84-3249-4154-93ED-06ED797F9C91}" srcOrd="0" destOrd="0" presId="urn:microsoft.com/office/officeart/2005/8/layout/list1"/>
    <dgm:cxn modelId="{F9FACD37-504E-4DAD-A51A-1EDAED28052B}" type="presOf" srcId="{6ECA96E1-8560-4CAF-828A-535CD449CE79}" destId="{7B70F147-AC9D-4602-AAF2-DC97CFDD524D}" srcOrd="0" destOrd="0" presId="urn:microsoft.com/office/officeart/2005/8/layout/list1"/>
    <dgm:cxn modelId="{00842924-E112-4791-98D6-26310AC6691B}" type="presOf" srcId="{E46480A3-5810-48BE-8381-6DAB4A29A599}" destId="{2E7345A8-46B8-4496-B663-BFB6021C1AE5}" srcOrd="0" destOrd="0" presId="urn:microsoft.com/office/officeart/2005/8/layout/list1"/>
    <dgm:cxn modelId="{7F0D5173-EFE1-47C3-8B08-16CFA9B61C79}" srcId="{151E217C-2353-4785-BE64-63976912CD52}" destId="{0F781B35-5FA3-4570-996B-87EC584EEAA3}" srcOrd="0" destOrd="0" parTransId="{C9904D8F-3CD2-4F62-9CD6-8BA46D6087BF}" sibTransId="{CC1152FB-003C-4C11-9298-8D902593B558}"/>
    <dgm:cxn modelId="{1C5CE3C3-0B0E-48CB-B2D2-0A2D7FBE9029}" type="presOf" srcId="{9258275C-F20E-4268-8007-9641FE3DE60B}" destId="{EC95894A-D9DA-461B-85C0-04225D73DEBB}" srcOrd="0" destOrd="0" presId="urn:microsoft.com/office/officeart/2005/8/layout/list1"/>
    <dgm:cxn modelId="{A49AEAE6-BB9B-4BDD-B3DE-F4325A0A6C15}" type="presParOf" srcId="{EC95894A-D9DA-461B-85C0-04225D73DEBB}" destId="{38CF954C-6DD5-4FC3-9475-311409A4F58C}" srcOrd="0" destOrd="0" presId="urn:microsoft.com/office/officeart/2005/8/layout/list1"/>
    <dgm:cxn modelId="{F1B2BDFA-D119-4A21-8B12-F3DEEDEBC921}" type="presParOf" srcId="{38CF954C-6DD5-4FC3-9475-311409A4F58C}" destId="{2E7345A8-46B8-4496-B663-BFB6021C1AE5}" srcOrd="0" destOrd="0" presId="urn:microsoft.com/office/officeart/2005/8/layout/list1"/>
    <dgm:cxn modelId="{DD22F15B-784A-439C-AB6F-1A8010A5C92D}" type="presParOf" srcId="{38CF954C-6DD5-4FC3-9475-311409A4F58C}" destId="{106689B9-249D-4309-9249-90327AB7D3F3}" srcOrd="1" destOrd="0" presId="urn:microsoft.com/office/officeart/2005/8/layout/list1"/>
    <dgm:cxn modelId="{ED025EFD-3097-4FCD-AF63-E20855B1A3DC}" type="presParOf" srcId="{EC95894A-D9DA-461B-85C0-04225D73DEBB}" destId="{A5628681-CE47-4CA4-B7DB-A22F094E06CF}" srcOrd="1" destOrd="0" presId="urn:microsoft.com/office/officeart/2005/8/layout/list1"/>
    <dgm:cxn modelId="{CA92358D-1CCC-4F18-BE0F-B6A1FE1F9A9F}" type="presParOf" srcId="{EC95894A-D9DA-461B-85C0-04225D73DEBB}" destId="{1FCCA4CA-6045-4034-A671-51DF95021B81}" srcOrd="2" destOrd="0" presId="urn:microsoft.com/office/officeart/2005/8/layout/list1"/>
    <dgm:cxn modelId="{CFE670CB-C2A1-4212-ACC3-16054C71C645}" type="presParOf" srcId="{EC95894A-D9DA-461B-85C0-04225D73DEBB}" destId="{3DB63D50-93F2-4688-B339-5EBD701FA3F7}" srcOrd="3" destOrd="0" presId="urn:microsoft.com/office/officeart/2005/8/layout/list1"/>
    <dgm:cxn modelId="{3CCFFC8B-7194-4EA9-A682-4E2A3B473349}" type="presParOf" srcId="{EC95894A-D9DA-461B-85C0-04225D73DEBB}" destId="{57CEB290-10A4-4E1F-9764-F298C00F4633}" srcOrd="4" destOrd="0" presId="urn:microsoft.com/office/officeart/2005/8/layout/list1"/>
    <dgm:cxn modelId="{252834F6-69E6-4D0C-A783-C0F8667BBFE1}" type="presParOf" srcId="{57CEB290-10A4-4E1F-9764-F298C00F4633}" destId="{04D7008D-34D9-4080-A23F-72E1E42907A2}" srcOrd="0" destOrd="0" presId="urn:microsoft.com/office/officeart/2005/8/layout/list1"/>
    <dgm:cxn modelId="{6FBF3588-24AA-430D-9D45-EE6A586425BE}" type="presParOf" srcId="{57CEB290-10A4-4E1F-9764-F298C00F4633}" destId="{D4CADFAE-0E81-479D-88E5-CE748B83E2E1}" srcOrd="1" destOrd="0" presId="urn:microsoft.com/office/officeart/2005/8/layout/list1"/>
    <dgm:cxn modelId="{1A9DF647-9364-430D-AC0A-7FCAE9C140DF}" type="presParOf" srcId="{EC95894A-D9DA-461B-85C0-04225D73DEBB}" destId="{115B1FA9-BB23-4F37-8C40-C9CCEEBE3A9C}" srcOrd="5" destOrd="0" presId="urn:microsoft.com/office/officeart/2005/8/layout/list1"/>
    <dgm:cxn modelId="{C51B94E3-A060-43F8-9BDB-DDCB09E3968A}" type="presParOf" srcId="{EC95894A-D9DA-461B-85C0-04225D73DEBB}" destId="{02D94A49-FE14-432B-92DA-AD6374BE59A8}" srcOrd="6" destOrd="0" presId="urn:microsoft.com/office/officeart/2005/8/layout/list1"/>
    <dgm:cxn modelId="{48C732DC-86B3-4965-A4F8-AB6BB3E22003}" type="presParOf" srcId="{EC95894A-D9DA-461B-85C0-04225D73DEBB}" destId="{A138CDBD-E01F-4403-B962-DA17BD78D634}" srcOrd="7" destOrd="0" presId="urn:microsoft.com/office/officeart/2005/8/layout/list1"/>
    <dgm:cxn modelId="{0F06E66E-70C4-406A-9B00-1E51341D14D2}" type="presParOf" srcId="{EC95894A-D9DA-461B-85C0-04225D73DEBB}" destId="{7E0D5749-49E4-4199-A25B-F705065AFBF7}" srcOrd="8" destOrd="0" presId="urn:microsoft.com/office/officeart/2005/8/layout/list1"/>
    <dgm:cxn modelId="{81EBE358-4706-4330-8F84-FC40C875C96E}" type="presParOf" srcId="{7E0D5749-49E4-4199-A25B-F705065AFBF7}" destId="{0F27463A-3948-4005-A99F-C5B878D6EE33}" srcOrd="0" destOrd="0" presId="urn:microsoft.com/office/officeart/2005/8/layout/list1"/>
    <dgm:cxn modelId="{5396EA00-CB8A-4C19-B1C3-79388D01BACE}" type="presParOf" srcId="{7E0D5749-49E4-4199-A25B-F705065AFBF7}" destId="{D333B86D-5594-4B93-8838-FDCAEF4A3C3C}" srcOrd="1" destOrd="0" presId="urn:microsoft.com/office/officeart/2005/8/layout/list1"/>
    <dgm:cxn modelId="{B9C0BD68-FC80-436B-9840-C01462B315C7}" type="presParOf" srcId="{EC95894A-D9DA-461B-85C0-04225D73DEBB}" destId="{FF1FFA88-FEB9-4FBF-9B04-FD5102EB9ACB}" srcOrd="9" destOrd="0" presId="urn:microsoft.com/office/officeart/2005/8/layout/list1"/>
    <dgm:cxn modelId="{63C4930C-B0EE-4E28-9CBC-9AB72060D30E}" type="presParOf" srcId="{EC95894A-D9DA-461B-85C0-04225D73DEBB}" destId="{6B1B2A84-3249-4154-93ED-06ED797F9C91}" srcOrd="10" destOrd="0" presId="urn:microsoft.com/office/officeart/2005/8/layout/list1"/>
    <dgm:cxn modelId="{F2049027-ECB5-4E79-B33D-8F78B427FBF0}" type="presParOf" srcId="{EC95894A-D9DA-461B-85C0-04225D73DEBB}" destId="{1752CC77-E722-40F6-9178-D5F6570A02CB}" srcOrd="11" destOrd="0" presId="urn:microsoft.com/office/officeart/2005/8/layout/list1"/>
    <dgm:cxn modelId="{B4654F1A-7A58-4F02-A2EB-1FE21BB8A601}" type="presParOf" srcId="{EC95894A-D9DA-461B-85C0-04225D73DEBB}" destId="{1A26EE6B-442B-4C81-B765-CC643DC36E04}" srcOrd="12" destOrd="0" presId="urn:microsoft.com/office/officeart/2005/8/layout/list1"/>
    <dgm:cxn modelId="{23F362D5-EBF1-4C0E-B770-ECA49740913E}" type="presParOf" srcId="{1A26EE6B-442B-4C81-B765-CC643DC36E04}" destId="{B47ED3BC-E94E-47F4-9686-641DC7581E8B}" srcOrd="0" destOrd="0" presId="urn:microsoft.com/office/officeart/2005/8/layout/list1"/>
    <dgm:cxn modelId="{D92C2571-AE66-48BA-95F7-F09315DA22BB}" type="presParOf" srcId="{1A26EE6B-442B-4C81-B765-CC643DC36E04}" destId="{2CEA4F5F-0311-4D0F-AD19-5DB0EFC0141E}" srcOrd="1" destOrd="0" presId="urn:microsoft.com/office/officeart/2005/8/layout/list1"/>
    <dgm:cxn modelId="{EAB73BE7-4132-4B9B-B9AF-7088BF9EFF08}" type="presParOf" srcId="{EC95894A-D9DA-461B-85C0-04225D73DEBB}" destId="{612CB945-CD66-4E22-AF97-28F9A2657DA9}" srcOrd="13" destOrd="0" presId="urn:microsoft.com/office/officeart/2005/8/layout/list1"/>
    <dgm:cxn modelId="{F7AD6AAE-31DC-4070-8AA5-8609BC650130}" type="presParOf" srcId="{EC95894A-D9DA-461B-85C0-04225D73DEBB}" destId="{7B70F147-AC9D-4602-AAF2-DC97CFDD524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B4F78A-6810-49D5-8297-405BA4FDDE3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056E2DF-5066-416E-A83C-E86408C3E94A}">
      <dgm:prSet phldrT="[Text]"/>
      <dgm:spPr/>
      <dgm:t>
        <a:bodyPr/>
        <a:lstStyle/>
        <a:p>
          <a:pPr rtl="0"/>
          <a:r>
            <a:rPr kumimoji="0" lang="en-US" b="1" i="0" u="none" strike="noStrike" cap="none" spc="0" normalizeH="0" baseline="0" noProof="0" dirty="0">
              <a:ln>
                <a:noFill/>
              </a:ln>
              <a:solidFill>
                <a:schemeClr val="tx1"/>
              </a:solidFill>
              <a:effectLst/>
              <a:uLnTx/>
              <a:uFillTx/>
              <a:latin typeface="+mn-lt"/>
              <a:ea typeface="+mn-ea"/>
              <a:cs typeface="+mn-cs"/>
            </a:rPr>
            <a:t>Weakness</a:t>
          </a:r>
          <a:endParaRPr lang="en-US" dirty="0"/>
        </a:p>
      </dgm:t>
    </dgm:pt>
    <dgm:pt modelId="{66D50B22-661D-457E-917B-EC5D84A398B9}" type="parTrans" cxnId="{AD06E79B-A897-4599-9645-28EB445B850D}">
      <dgm:prSet/>
      <dgm:spPr/>
      <dgm:t>
        <a:bodyPr/>
        <a:lstStyle/>
        <a:p>
          <a:endParaRPr lang="en-US"/>
        </a:p>
      </dgm:t>
    </dgm:pt>
    <dgm:pt modelId="{A5758D90-D153-444E-A61B-740E3905D91A}" type="sibTrans" cxnId="{AD06E79B-A897-4599-9645-28EB445B850D}">
      <dgm:prSet/>
      <dgm:spPr/>
      <dgm:t>
        <a:bodyPr/>
        <a:lstStyle/>
        <a:p>
          <a:endParaRPr lang="en-US"/>
        </a:p>
      </dgm:t>
    </dgm:pt>
    <dgm:pt modelId="{83A8684F-3C72-4BE2-AEBD-847DA60E2917}">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Long training time </a:t>
          </a:r>
        </a:p>
      </dgm:t>
    </dgm:pt>
    <dgm:pt modelId="{147E1379-F729-453F-BAFE-9F827543B368}" type="parTrans" cxnId="{0685D5C0-E0AD-4A15-9963-C2E824071BCD}">
      <dgm:prSet/>
      <dgm:spPr/>
      <dgm:t>
        <a:bodyPr/>
        <a:lstStyle/>
        <a:p>
          <a:endParaRPr lang="en-US"/>
        </a:p>
      </dgm:t>
    </dgm:pt>
    <dgm:pt modelId="{AD80AF2A-1F41-4C24-9CE2-46E4D4995A80}" type="sibTrans" cxnId="{0685D5C0-E0AD-4A15-9963-C2E824071BCD}">
      <dgm:prSet/>
      <dgm:spPr/>
      <dgm:t>
        <a:bodyPr/>
        <a:lstStyle/>
        <a:p>
          <a:endParaRPr lang="en-US"/>
        </a:p>
      </dgm:t>
    </dgm:pt>
    <dgm:pt modelId="{83214456-9398-40AC-9494-D7FAC97A2BC3}">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Require a number of parameters typically best determined empirically, e.g., the network topology or “structure." </a:t>
          </a:r>
        </a:p>
      </dgm:t>
    </dgm:pt>
    <dgm:pt modelId="{F6EAE3C2-2482-4D1B-8E44-B276DC50D349}" type="parTrans" cxnId="{B21406BF-A4DE-45E1-9A5F-822F01FBDEB6}">
      <dgm:prSet/>
      <dgm:spPr/>
      <dgm:t>
        <a:bodyPr/>
        <a:lstStyle/>
        <a:p>
          <a:endParaRPr lang="en-US"/>
        </a:p>
      </dgm:t>
    </dgm:pt>
    <dgm:pt modelId="{8B46C836-A14C-4132-927F-7D6D038A7269}" type="sibTrans" cxnId="{B21406BF-A4DE-45E1-9A5F-822F01FBDEB6}">
      <dgm:prSet/>
      <dgm:spPr/>
      <dgm:t>
        <a:bodyPr/>
        <a:lstStyle/>
        <a:p>
          <a:endParaRPr lang="en-US"/>
        </a:p>
      </dgm:t>
    </dgm:pt>
    <dgm:pt modelId="{1BF8642D-C5BC-471B-895C-FDE227A61F5F}">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Poor interpretability: Difficult to interpret the symbolic meaning behind the learned weights and of “hidden units" in the network</a:t>
          </a:r>
        </a:p>
      </dgm:t>
    </dgm:pt>
    <dgm:pt modelId="{69AA2E53-7E90-4797-A7E1-7536E61BF15D}" type="parTrans" cxnId="{84FDFD2A-6FE8-4D06-84E9-08254A44CD5A}">
      <dgm:prSet/>
      <dgm:spPr/>
      <dgm:t>
        <a:bodyPr/>
        <a:lstStyle/>
        <a:p>
          <a:endParaRPr lang="en-US"/>
        </a:p>
      </dgm:t>
    </dgm:pt>
    <dgm:pt modelId="{9A21FF7A-4649-43CE-A17C-24F89F5BFE8A}" type="sibTrans" cxnId="{84FDFD2A-6FE8-4D06-84E9-08254A44CD5A}">
      <dgm:prSet/>
      <dgm:spPr/>
      <dgm:t>
        <a:bodyPr/>
        <a:lstStyle/>
        <a:p>
          <a:endParaRPr lang="en-US"/>
        </a:p>
      </dgm:t>
    </dgm:pt>
    <dgm:pt modelId="{04469CA3-2518-474E-A645-150ED0AD75DA}">
      <dgm:prSet/>
      <dgm:spPr/>
      <dgm:t>
        <a:bodyPr/>
        <a:lstStyle/>
        <a:p>
          <a:pPr rtl="0"/>
          <a:r>
            <a:rPr kumimoji="0" lang="en-US" b="1" i="0" u="none" strike="noStrike" cap="none" spc="0" normalizeH="0" baseline="0" noProof="0" dirty="0">
              <a:ln>
                <a:noFill/>
              </a:ln>
              <a:solidFill>
                <a:schemeClr val="tx1"/>
              </a:solidFill>
              <a:effectLst/>
              <a:uLnTx/>
              <a:uFillTx/>
              <a:latin typeface="+mn-lt"/>
              <a:ea typeface="+mn-ea"/>
              <a:cs typeface="+mn-cs"/>
            </a:rPr>
            <a:t>Strength</a:t>
          </a:r>
        </a:p>
      </dgm:t>
    </dgm:pt>
    <dgm:pt modelId="{2F7B1B72-5ACA-46AD-B539-E40F71DD55EE}" type="parTrans" cxnId="{32A7A3FB-C281-468A-BA22-14742974636A}">
      <dgm:prSet/>
      <dgm:spPr/>
      <dgm:t>
        <a:bodyPr/>
        <a:lstStyle/>
        <a:p>
          <a:endParaRPr lang="en-US"/>
        </a:p>
      </dgm:t>
    </dgm:pt>
    <dgm:pt modelId="{D8F0EEDB-461B-44B4-988A-8E78C418B8C6}" type="sibTrans" cxnId="{32A7A3FB-C281-468A-BA22-14742974636A}">
      <dgm:prSet/>
      <dgm:spPr/>
      <dgm:t>
        <a:bodyPr/>
        <a:lstStyle/>
        <a:p>
          <a:endParaRPr lang="en-US"/>
        </a:p>
      </dgm:t>
    </dgm:pt>
    <dgm:pt modelId="{467EAE46-AC1F-4C70-801E-541F46EB274B}">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High tolerance to noisy data </a:t>
          </a:r>
        </a:p>
      </dgm:t>
    </dgm:pt>
    <dgm:pt modelId="{ECB69B22-9029-4AC1-80B2-38D88342CF8E}" type="parTrans" cxnId="{F3F4FBDA-BE84-4022-A6E9-280F8EB2BB12}">
      <dgm:prSet/>
      <dgm:spPr/>
      <dgm:t>
        <a:bodyPr/>
        <a:lstStyle/>
        <a:p>
          <a:endParaRPr lang="en-US"/>
        </a:p>
      </dgm:t>
    </dgm:pt>
    <dgm:pt modelId="{0BF39811-1C9F-413A-A669-04362ED3EE7C}" type="sibTrans" cxnId="{F3F4FBDA-BE84-4022-A6E9-280F8EB2BB12}">
      <dgm:prSet/>
      <dgm:spPr/>
      <dgm:t>
        <a:bodyPr/>
        <a:lstStyle/>
        <a:p>
          <a:endParaRPr lang="en-US"/>
        </a:p>
      </dgm:t>
    </dgm:pt>
    <dgm:pt modelId="{7661A560-48FA-493A-B771-ADA9CFA17440}">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Ability to classify untrained patterns </a:t>
          </a:r>
        </a:p>
      </dgm:t>
    </dgm:pt>
    <dgm:pt modelId="{24E0C6CA-B7D5-47FD-8ED7-07A1FB662B21}" type="parTrans" cxnId="{A23E60AB-5AE3-47ED-9E72-8560D7C38280}">
      <dgm:prSet/>
      <dgm:spPr/>
      <dgm:t>
        <a:bodyPr/>
        <a:lstStyle/>
        <a:p>
          <a:endParaRPr lang="en-US"/>
        </a:p>
      </dgm:t>
    </dgm:pt>
    <dgm:pt modelId="{C6A3BE2F-BA1E-4EF1-97D2-B76A014A37F9}" type="sibTrans" cxnId="{A23E60AB-5AE3-47ED-9E72-8560D7C38280}">
      <dgm:prSet/>
      <dgm:spPr/>
      <dgm:t>
        <a:bodyPr/>
        <a:lstStyle/>
        <a:p>
          <a:endParaRPr lang="en-US"/>
        </a:p>
      </dgm:t>
    </dgm:pt>
    <dgm:pt modelId="{3922C7EA-C992-4497-BEB7-BB995FCFD072}">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Well-suited for continuous-valued inputs and outputs</a:t>
          </a:r>
        </a:p>
      </dgm:t>
    </dgm:pt>
    <dgm:pt modelId="{CF4C8B13-0ECF-4AFE-B8C6-287C4008D13D}" type="parTrans" cxnId="{C9CF785E-0161-4F3F-AEFF-313871A1E112}">
      <dgm:prSet/>
      <dgm:spPr/>
      <dgm:t>
        <a:bodyPr/>
        <a:lstStyle/>
        <a:p>
          <a:endParaRPr lang="en-US"/>
        </a:p>
      </dgm:t>
    </dgm:pt>
    <dgm:pt modelId="{55D3CAB2-EA14-40C9-B159-765B1D7F122D}" type="sibTrans" cxnId="{C9CF785E-0161-4F3F-AEFF-313871A1E112}">
      <dgm:prSet/>
      <dgm:spPr/>
      <dgm:t>
        <a:bodyPr/>
        <a:lstStyle/>
        <a:p>
          <a:endParaRPr lang="en-US"/>
        </a:p>
      </dgm:t>
    </dgm:pt>
    <dgm:pt modelId="{96615B76-BC8C-4B33-A410-92005764575A}">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Successful on a wide array of real-world data</a:t>
          </a:r>
        </a:p>
      </dgm:t>
    </dgm:pt>
    <dgm:pt modelId="{285E51FC-E01E-437A-9046-6602ED474ADB}" type="parTrans" cxnId="{64E8DA49-83CC-4340-A72F-B6E40E89CF7D}">
      <dgm:prSet/>
      <dgm:spPr/>
      <dgm:t>
        <a:bodyPr/>
        <a:lstStyle/>
        <a:p>
          <a:endParaRPr lang="en-US"/>
        </a:p>
      </dgm:t>
    </dgm:pt>
    <dgm:pt modelId="{542B0C3D-5940-4AC4-8F9F-80D8A1FC9D57}" type="sibTrans" cxnId="{64E8DA49-83CC-4340-A72F-B6E40E89CF7D}">
      <dgm:prSet/>
      <dgm:spPr/>
      <dgm:t>
        <a:bodyPr/>
        <a:lstStyle/>
        <a:p>
          <a:endParaRPr lang="en-US"/>
        </a:p>
      </dgm:t>
    </dgm:pt>
    <dgm:pt modelId="{BDE3D961-DC09-4EBB-9DE8-3A552C7EAA21}">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Algorithms are inherently parallel</a:t>
          </a:r>
        </a:p>
      </dgm:t>
    </dgm:pt>
    <dgm:pt modelId="{E8396EC0-310A-4FC1-BDD4-4E692BCF4C50}" type="parTrans" cxnId="{DDAAA272-A24E-4089-AD73-4DBC9EEAB7A4}">
      <dgm:prSet/>
      <dgm:spPr/>
      <dgm:t>
        <a:bodyPr/>
        <a:lstStyle/>
        <a:p>
          <a:endParaRPr lang="en-US"/>
        </a:p>
      </dgm:t>
    </dgm:pt>
    <dgm:pt modelId="{B22E5053-4E5F-4285-A72D-34E2FAF6B242}" type="sibTrans" cxnId="{DDAAA272-A24E-4089-AD73-4DBC9EEAB7A4}">
      <dgm:prSet/>
      <dgm:spPr/>
      <dgm:t>
        <a:bodyPr/>
        <a:lstStyle/>
        <a:p>
          <a:endParaRPr lang="en-US"/>
        </a:p>
      </dgm:t>
    </dgm:pt>
    <dgm:pt modelId="{A86941BD-4FB5-441B-AB90-419E9A4DBE92}">
      <dgm:prSet custT="1"/>
      <dgm:spPr/>
      <dgm:t>
        <a:bodyPr/>
        <a:lstStyle/>
        <a:p>
          <a:pPr rtl="0"/>
          <a:r>
            <a:rPr kumimoji="0" lang="en-US" sz="1400" b="0" i="0" u="none" strike="noStrike" cap="none" spc="0" normalizeH="0" baseline="0" noProof="0" dirty="0">
              <a:ln>
                <a:noFill/>
              </a:ln>
              <a:solidFill>
                <a:schemeClr val="tx1"/>
              </a:solidFill>
              <a:effectLst/>
              <a:uLnTx/>
              <a:uFillTx/>
              <a:latin typeface="+mn-lt"/>
              <a:ea typeface="+mn-ea"/>
              <a:cs typeface="+mn-cs"/>
            </a:rPr>
            <a:t>Techniques have recently been developed for the extraction of rules from trained neural networks</a:t>
          </a:r>
        </a:p>
      </dgm:t>
    </dgm:pt>
    <dgm:pt modelId="{4E2DE7A3-84D9-4EC1-82D7-C269524DBD29}" type="parTrans" cxnId="{F7143837-60E5-4EE5-8963-B37DB06A6AC6}">
      <dgm:prSet/>
      <dgm:spPr/>
      <dgm:t>
        <a:bodyPr/>
        <a:lstStyle/>
        <a:p>
          <a:endParaRPr lang="en-US"/>
        </a:p>
      </dgm:t>
    </dgm:pt>
    <dgm:pt modelId="{BE7EF058-A029-4A10-817D-3149500544CE}" type="sibTrans" cxnId="{F7143837-60E5-4EE5-8963-B37DB06A6AC6}">
      <dgm:prSet/>
      <dgm:spPr/>
      <dgm:t>
        <a:bodyPr/>
        <a:lstStyle/>
        <a:p>
          <a:endParaRPr lang="en-US"/>
        </a:p>
      </dgm:t>
    </dgm:pt>
    <dgm:pt modelId="{48DE1585-DE34-44E7-B0CB-D4849C2A418A}" type="pres">
      <dgm:prSet presAssocID="{1EB4F78A-6810-49D5-8297-405BA4FDDE39}" presName="Name0" presStyleCnt="0">
        <dgm:presLayoutVars>
          <dgm:dir/>
          <dgm:animLvl val="lvl"/>
          <dgm:resizeHandles val="exact"/>
        </dgm:presLayoutVars>
      </dgm:prSet>
      <dgm:spPr/>
    </dgm:pt>
    <dgm:pt modelId="{7DD6A83C-C423-4292-B0D7-1D89016889C1}" type="pres">
      <dgm:prSet presAssocID="{8056E2DF-5066-416E-A83C-E86408C3E94A}" presName="composite" presStyleCnt="0"/>
      <dgm:spPr/>
    </dgm:pt>
    <dgm:pt modelId="{1F0ED4FA-345A-451B-86FE-3A4C1D4021AE}" type="pres">
      <dgm:prSet presAssocID="{8056E2DF-5066-416E-A83C-E86408C3E94A}" presName="parTx" presStyleLbl="alignNode1" presStyleIdx="0" presStyleCnt="2" custLinFactNeighborX="9100">
        <dgm:presLayoutVars>
          <dgm:chMax val="0"/>
          <dgm:chPref val="0"/>
          <dgm:bulletEnabled val="1"/>
        </dgm:presLayoutVars>
      </dgm:prSet>
      <dgm:spPr/>
    </dgm:pt>
    <dgm:pt modelId="{D3E23E23-24E4-4226-BF36-5B312179FCEA}" type="pres">
      <dgm:prSet presAssocID="{8056E2DF-5066-416E-A83C-E86408C3E94A}" presName="desTx" presStyleLbl="alignAccFollowNode1" presStyleIdx="0" presStyleCnt="2" custLinFactNeighborX="9100">
        <dgm:presLayoutVars>
          <dgm:bulletEnabled val="1"/>
        </dgm:presLayoutVars>
      </dgm:prSet>
      <dgm:spPr/>
    </dgm:pt>
    <dgm:pt modelId="{2D3E3AA1-6F91-4653-8C89-A75C803CCE5F}" type="pres">
      <dgm:prSet presAssocID="{A5758D90-D153-444E-A61B-740E3905D91A}" presName="space" presStyleCnt="0"/>
      <dgm:spPr/>
    </dgm:pt>
    <dgm:pt modelId="{89940F24-F4F8-4DA0-9BEE-E381C55B2C2F}" type="pres">
      <dgm:prSet presAssocID="{04469CA3-2518-474E-A645-150ED0AD75DA}" presName="composite" presStyleCnt="0"/>
      <dgm:spPr/>
    </dgm:pt>
    <dgm:pt modelId="{3C86A8C3-A3B5-492F-9319-A3BBD94A6301}" type="pres">
      <dgm:prSet presAssocID="{04469CA3-2518-474E-A645-150ED0AD75DA}" presName="parTx" presStyleLbl="alignNode1" presStyleIdx="1" presStyleCnt="2">
        <dgm:presLayoutVars>
          <dgm:chMax val="0"/>
          <dgm:chPref val="0"/>
          <dgm:bulletEnabled val="1"/>
        </dgm:presLayoutVars>
      </dgm:prSet>
      <dgm:spPr/>
    </dgm:pt>
    <dgm:pt modelId="{F0CF948A-6984-40CE-A0FE-F0198F421F74}" type="pres">
      <dgm:prSet presAssocID="{04469CA3-2518-474E-A645-150ED0AD75DA}" presName="desTx" presStyleLbl="alignAccFollowNode1" presStyleIdx="1" presStyleCnt="2">
        <dgm:presLayoutVars>
          <dgm:bulletEnabled val="1"/>
        </dgm:presLayoutVars>
      </dgm:prSet>
      <dgm:spPr/>
    </dgm:pt>
  </dgm:ptLst>
  <dgm:cxnLst>
    <dgm:cxn modelId="{3BBC4A57-D0E4-4691-AE05-68B80A8BE962}" type="presOf" srcId="{1BF8642D-C5BC-471B-895C-FDE227A61F5F}" destId="{D3E23E23-24E4-4226-BF36-5B312179FCEA}" srcOrd="0" destOrd="2" presId="urn:microsoft.com/office/officeart/2005/8/layout/hList1"/>
    <dgm:cxn modelId="{A23E60AB-5AE3-47ED-9E72-8560D7C38280}" srcId="{04469CA3-2518-474E-A645-150ED0AD75DA}" destId="{7661A560-48FA-493A-B771-ADA9CFA17440}" srcOrd="1" destOrd="0" parTransId="{24E0C6CA-B7D5-47FD-8ED7-07A1FB662B21}" sibTransId="{C6A3BE2F-BA1E-4EF1-97D2-B76A014A37F9}"/>
    <dgm:cxn modelId="{19849C4D-0B64-4903-A970-4C146FD0780D}" type="presOf" srcId="{83A8684F-3C72-4BE2-AEBD-847DA60E2917}" destId="{D3E23E23-24E4-4226-BF36-5B312179FCEA}" srcOrd="0" destOrd="0" presId="urn:microsoft.com/office/officeart/2005/8/layout/hList1"/>
    <dgm:cxn modelId="{1106210D-44A4-49EF-BD64-B52782DB7E3D}" type="presOf" srcId="{1EB4F78A-6810-49D5-8297-405BA4FDDE39}" destId="{48DE1585-DE34-44E7-B0CB-D4849C2A418A}" srcOrd="0" destOrd="0" presId="urn:microsoft.com/office/officeart/2005/8/layout/hList1"/>
    <dgm:cxn modelId="{FB755757-FAC5-4391-AA4F-CE5C84E9E985}" type="presOf" srcId="{A86941BD-4FB5-441B-AB90-419E9A4DBE92}" destId="{F0CF948A-6984-40CE-A0FE-F0198F421F74}" srcOrd="0" destOrd="5" presId="urn:microsoft.com/office/officeart/2005/8/layout/hList1"/>
    <dgm:cxn modelId="{BFFEF718-932B-4254-8765-8AA28405C0CB}" type="presOf" srcId="{467EAE46-AC1F-4C70-801E-541F46EB274B}" destId="{F0CF948A-6984-40CE-A0FE-F0198F421F74}" srcOrd="0" destOrd="0" presId="urn:microsoft.com/office/officeart/2005/8/layout/hList1"/>
    <dgm:cxn modelId="{84FDFD2A-6FE8-4D06-84E9-08254A44CD5A}" srcId="{8056E2DF-5066-416E-A83C-E86408C3E94A}" destId="{1BF8642D-C5BC-471B-895C-FDE227A61F5F}" srcOrd="2" destOrd="0" parTransId="{69AA2E53-7E90-4797-A7E1-7536E61BF15D}" sibTransId="{9A21FF7A-4649-43CE-A17C-24F89F5BFE8A}"/>
    <dgm:cxn modelId="{AD06E79B-A897-4599-9645-28EB445B850D}" srcId="{1EB4F78A-6810-49D5-8297-405BA4FDDE39}" destId="{8056E2DF-5066-416E-A83C-E86408C3E94A}" srcOrd="0" destOrd="0" parTransId="{66D50B22-661D-457E-917B-EC5D84A398B9}" sibTransId="{A5758D90-D153-444E-A61B-740E3905D91A}"/>
    <dgm:cxn modelId="{A44EF757-A67F-4FB9-8B8C-12467A810BB4}" type="presOf" srcId="{83214456-9398-40AC-9494-D7FAC97A2BC3}" destId="{D3E23E23-24E4-4226-BF36-5B312179FCEA}" srcOrd="0" destOrd="1" presId="urn:microsoft.com/office/officeart/2005/8/layout/hList1"/>
    <dgm:cxn modelId="{FC6B2F43-0CA2-4CE5-96B6-CA5597F5D787}" type="presOf" srcId="{7661A560-48FA-493A-B771-ADA9CFA17440}" destId="{F0CF948A-6984-40CE-A0FE-F0198F421F74}" srcOrd="0" destOrd="1" presId="urn:microsoft.com/office/officeart/2005/8/layout/hList1"/>
    <dgm:cxn modelId="{C9CF785E-0161-4F3F-AEFF-313871A1E112}" srcId="{04469CA3-2518-474E-A645-150ED0AD75DA}" destId="{3922C7EA-C992-4497-BEB7-BB995FCFD072}" srcOrd="2" destOrd="0" parTransId="{CF4C8B13-0ECF-4AFE-B8C6-287C4008D13D}" sibTransId="{55D3CAB2-EA14-40C9-B159-765B1D7F122D}"/>
    <dgm:cxn modelId="{32A7A3FB-C281-468A-BA22-14742974636A}" srcId="{1EB4F78A-6810-49D5-8297-405BA4FDDE39}" destId="{04469CA3-2518-474E-A645-150ED0AD75DA}" srcOrd="1" destOrd="0" parTransId="{2F7B1B72-5ACA-46AD-B539-E40F71DD55EE}" sibTransId="{D8F0EEDB-461B-44B4-988A-8E78C418B8C6}"/>
    <dgm:cxn modelId="{64E8DA49-83CC-4340-A72F-B6E40E89CF7D}" srcId="{04469CA3-2518-474E-A645-150ED0AD75DA}" destId="{96615B76-BC8C-4B33-A410-92005764575A}" srcOrd="3" destOrd="0" parTransId="{285E51FC-E01E-437A-9046-6602ED474ADB}" sibTransId="{542B0C3D-5940-4AC4-8F9F-80D8A1FC9D57}"/>
    <dgm:cxn modelId="{F7143837-60E5-4EE5-8963-B37DB06A6AC6}" srcId="{04469CA3-2518-474E-A645-150ED0AD75DA}" destId="{A86941BD-4FB5-441B-AB90-419E9A4DBE92}" srcOrd="5" destOrd="0" parTransId="{4E2DE7A3-84D9-4EC1-82D7-C269524DBD29}" sibTransId="{BE7EF058-A029-4A10-817D-3149500544CE}"/>
    <dgm:cxn modelId="{92EF00ED-449C-4D38-8922-E9D99F195493}" type="presOf" srcId="{04469CA3-2518-474E-A645-150ED0AD75DA}" destId="{3C86A8C3-A3B5-492F-9319-A3BBD94A6301}" srcOrd="0" destOrd="0" presId="urn:microsoft.com/office/officeart/2005/8/layout/hList1"/>
    <dgm:cxn modelId="{CE2EAEFD-EF99-496A-96C4-0F6FEDFB419A}" type="presOf" srcId="{8056E2DF-5066-416E-A83C-E86408C3E94A}" destId="{1F0ED4FA-345A-451B-86FE-3A4C1D4021AE}" srcOrd="0" destOrd="0" presId="urn:microsoft.com/office/officeart/2005/8/layout/hList1"/>
    <dgm:cxn modelId="{B1B2657B-8706-4408-A9C7-4A9877284BCB}" type="presOf" srcId="{BDE3D961-DC09-4EBB-9DE8-3A552C7EAA21}" destId="{F0CF948A-6984-40CE-A0FE-F0198F421F74}" srcOrd="0" destOrd="4" presId="urn:microsoft.com/office/officeart/2005/8/layout/hList1"/>
    <dgm:cxn modelId="{7A00E88E-4586-4C8F-8121-D4575FF7EE9F}" type="presOf" srcId="{3922C7EA-C992-4497-BEB7-BB995FCFD072}" destId="{F0CF948A-6984-40CE-A0FE-F0198F421F74}" srcOrd="0" destOrd="2" presId="urn:microsoft.com/office/officeart/2005/8/layout/hList1"/>
    <dgm:cxn modelId="{DDAAA272-A24E-4089-AD73-4DBC9EEAB7A4}" srcId="{04469CA3-2518-474E-A645-150ED0AD75DA}" destId="{BDE3D961-DC09-4EBB-9DE8-3A552C7EAA21}" srcOrd="4" destOrd="0" parTransId="{E8396EC0-310A-4FC1-BDD4-4E692BCF4C50}" sibTransId="{B22E5053-4E5F-4285-A72D-34E2FAF6B242}"/>
    <dgm:cxn modelId="{0685D5C0-E0AD-4A15-9963-C2E824071BCD}" srcId="{8056E2DF-5066-416E-A83C-E86408C3E94A}" destId="{83A8684F-3C72-4BE2-AEBD-847DA60E2917}" srcOrd="0" destOrd="0" parTransId="{147E1379-F729-453F-BAFE-9F827543B368}" sibTransId="{AD80AF2A-1F41-4C24-9CE2-46E4D4995A80}"/>
    <dgm:cxn modelId="{08572D39-C01F-4A5B-B072-349633C9DFFA}" type="presOf" srcId="{96615B76-BC8C-4B33-A410-92005764575A}" destId="{F0CF948A-6984-40CE-A0FE-F0198F421F74}" srcOrd="0" destOrd="3" presId="urn:microsoft.com/office/officeart/2005/8/layout/hList1"/>
    <dgm:cxn modelId="{F3F4FBDA-BE84-4022-A6E9-280F8EB2BB12}" srcId="{04469CA3-2518-474E-A645-150ED0AD75DA}" destId="{467EAE46-AC1F-4C70-801E-541F46EB274B}" srcOrd="0" destOrd="0" parTransId="{ECB69B22-9029-4AC1-80B2-38D88342CF8E}" sibTransId="{0BF39811-1C9F-413A-A669-04362ED3EE7C}"/>
    <dgm:cxn modelId="{B21406BF-A4DE-45E1-9A5F-822F01FBDEB6}" srcId="{8056E2DF-5066-416E-A83C-E86408C3E94A}" destId="{83214456-9398-40AC-9494-D7FAC97A2BC3}" srcOrd="1" destOrd="0" parTransId="{F6EAE3C2-2482-4D1B-8E44-B276DC50D349}" sibTransId="{8B46C836-A14C-4132-927F-7D6D038A7269}"/>
    <dgm:cxn modelId="{D61C1A61-93BC-4EEF-8F11-09489D480455}" type="presParOf" srcId="{48DE1585-DE34-44E7-B0CB-D4849C2A418A}" destId="{7DD6A83C-C423-4292-B0D7-1D89016889C1}" srcOrd="0" destOrd="0" presId="urn:microsoft.com/office/officeart/2005/8/layout/hList1"/>
    <dgm:cxn modelId="{BEBB00E1-FD98-47DE-A7BB-CEA915955438}" type="presParOf" srcId="{7DD6A83C-C423-4292-B0D7-1D89016889C1}" destId="{1F0ED4FA-345A-451B-86FE-3A4C1D4021AE}" srcOrd="0" destOrd="0" presId="urn:microsoft.com/office/officeart/2005/8/layout/hList1"/>
    <dgm:cxn modelId="{6DE77868-6D68-4744-815F-64E943A3C57E}" type="presParOf" srcId="{7DD6A83C-C423-4292-B0D7-1D89016889C1}" destId="{D3E23E23-24E4-4226-BF36-5B312179FCEA}" srcOrd="1" destOrd="0" presId="urn:microsoft.com/office/officeart/2005/8/layout/hList1"/>
    <dgm:cxn modelId="{2740085F-15DE-49E0-B092-F12C20702357}" type="presParOf" srcId="{48DE1585-DE34-44E7-B0CB-D4849C2A418A}" destId="{2D3E3AA1-6F91-4653-8C89-A75C803CCE5F}" srcOrd="1" destOrd="0" presId="urn:microsoft.com/office/officeart/2005/8/layout/hList1"/>
    <dgm:cxn modelId="{8229E065-10E9-40EB-B68E-2145C63590BF}" type="presParOf" srcId="{48DE1585-DE34-44E7-B0CB-D4849C2A418A}" destId="{89940F24-F4F8-4DA0-9BEE-E381C55B2C2F}" srcOrd="2" destOrd="0" presId="urn:microsoft.com/office/officeart/2005/8/layout/hList1"/>
    <dgm:cxn modelId="{754DEE47-235B-47E0-87A4-DDBC3235EDE4}" type="presParOf" srcId="{89940F24-F4F8-4DA0-9BEE-E381C55B2C2F}" destId="{3C86A8C3-A3B5-492F-9319-A3BBD94A6301}" srcOrd="0" destOrd="0" presId="urn:microsoft.com/office/officeart/2005/8/layout/hList1"/>
    <dgm:cxn modelId="{C8EDCA11-341A-49C8-A83E-FAF98963F4A5}" type="presParOf" srcId="{89940F24-F4F8-4DA0-9BEE-E381C55B2C2F}" destId="{F0CF948A-6984-40CE-A0FE-F0198F421F7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12908F-FC7D-4E43-ABB2-663119432060}" type="doc">
      <dgm:prSet loTypeId="urn:microsoft.com/office/officeart/2005/8/layout/process5" loCatId="process" qsTypeId="urn:microsoft.com/office/officeart/2005/8/quickstyle/simple1" qsCatId="simple" csTypeId="urn:microsoft.com/office/officeart/2005/8/colors/accent0_3" csCatId="mainScheme" phldr="1"/>
      <dgm:spPr/>
      <dgm:t>
        <a:bodyPr/>
        <a:lstStyle/>
        <a:p>
          <a:endParaRPr lang="en-US"/>
        </a:p>
      </dgm:t>
    </dgm:pt>
    <dgm:pt modelId="{A1F2BDD6-EA14-4119-ABC1-E4B34CEC9679}">
      <dgm:prSet phldrT="[Text]" custT="1"/>
      <dgm:spPr/>
      <dgm:t>
        <a:bodyPr/>
        <a:lstStyle/>
        <a:p>
          <a:r>
            <a:rPr lang="en-US" sz="1400" dirty="0"/>
            <a:t>First decide the </a:t>
          </a:r>
          <a:r>
            <a:rPr lang="en-US" sz="1400" b="1" dirty="0"/>
            <a:t>network topology: </a:t>
          </a:r>
          <a:r>
            <a:rPr lang="en-US" sz="1400" dirty="0"/>
            <a:t># of units in the </a:t>
          </a:r>
          <a:r>
            <a:rPr lang="en-US" sz="1400" i="1" dirty="0"/>
            <a:t>input layer</a:t>
          </a:r>
          <a:r>
            <a:rPr lang="en-US" sz="1400" dirty="0"/>
            <a:t>, # of </a:t>
          </a:r>
          <a:r>
            <a:rPr lang="en-US" sz="1400" i="1" dirty="0"/>
            <a:t>hidden layers</a:t>
          </a:r>
          <a:r>
            <a:rPr lang="en-US" sz="1400" dirty="0"/>
            <a:t> (if &gt; 1), # of units in </a:t>
          </a:r>
          <a:r>
            <a:rPr lang="en-US" sz="1400" i="1" dirty="0"/>
            <a:t>each hidden layer</a:t>
          </a:r>
          <a:r>
            <a:rPr lang="en-US" sz="1400" dirty="0"/>
            <a:t>, and # of units in the </a:t>
          </a:r>
          <a:r>
            <a:rPr lang="en-US" sz="1400" i="1" dirty="0"/>
            <a:t>output layer</a:t>
          </a:r>
          <a:endParaRPr lang="en-US" sz="1400" dirty="0"/>
        </a:p>
      </dgm:t>
    </dgm:pt>
    <dgm:pt modelId="{53B08433-186A-4F8F-88BF-A4C578F7C7BC}" type="parTrans" cxnId="{C2DB5AD8-B03B-45F5-BE45-5BCE8E47A8C8}">
      <dgm:prSet/>
      <dgm:spPr/>
      <dgm:t>
        <a:bodyPr/>
        <a:lstStyle/>
        <a:p>
          <a:endParaRPr lang="en-US"/>
        </a:p>
      </dgm:t>
    </dgm:pt>
    <dgm:pt modelId="{F41B6355-958C-445B-ADDD-08D67F78F11B}" type="sibTrans" cxnId="{C2DB5AD8-B03B-45F5-BE45-5BCE8E47A8C8}">
      <dgm:prSet/>
      <dgm:spPr/>
      <dgm:t>
        <a:bodyPr/>
        <a:lstStyle/>
        <a:p>
          <a:endParaRPr lang="en-US"/>
        </a:p>
      </dgm:t>
    </dgm:pt>
    <dgm:pt modelId="{8BE0DD29-766C-4C4C-80A6-0C1C14437F6C}">
      <dgm:prSet custT="1"/>
      <dgm:spPr/>
      <dgm:t>
        <a:bodyPr/>
        <a:lstStyle/>
        <a:p>
          <a:r>
            <a:rPr lang="en-US" sz="1400" dirty="0"/>
            <a:t>Normalize input values for each attribute measured in the training tuples to [0.0—1.0]</a:t>
          </a:r>
        </a:p>
      </dgm:t>
    </dgm:pt>
    <dgm:pt modelId="{7A0660DD-DF68-4057-A571-B209AD402DA2}" type="parTrans" cxnId="{18C60A8A-A6A8-412A-8FA9-2C724D5C397B}">
      <dgm:prSet/>
      <dgm:spPr/>
      <dgm:t>
        <a:bodyPr/>
        <a:lstStyle/>
        <a:p>
          <a:endParaRPr lang="en-US"/>
        </a:p>
      </dgm:t>
    </dgm:pt>
    <dgm:pt modelId="{0A69D755-10B8-4669-A2CC-91562225F7A2}" type="sibTrans" cxnId="{18C60A8A-A6A8-412A-8FA9-2C724D5C397B}">
      <dgm:prSet/>
      <dgm:spPr/>
      <dgm:t>
        <a:bodyPr/>
        <a:lstStyle/>
        <a:p>
          <a:endParaRPr lang="en-US"/>
        </a:p>
      </dgm:t>
    </dgm:pt>
    <dgm:pt modelId="{292C09BF-FE3B-4756-8D66-0A5DBFB31AD1}">
      <dgm:prSet custT="1"/>
      <dgm:spPr/>
      <dgm:t>
        <a:bodyPr/>
        <a:lstStyle/>
        <a:p>
          <a:r>
            <a:rPr lang="en-US" sz="1400" dirty="0"/>
            <a:t>One </a:t>
          </a:r>
          <a:r>
            <a:rPr lang="en-US" sz="1400" b="1" dirty="0"/>
            <a:t>input</a:t>
          </a:r>
          <a:r>
            <a:rPr lang="en-US" sz="1400" dirty="0"/>
            <a:t> unit per domain value, each initialized to 0</a:t>
          </a:r>
        </a:p>
      </dgm:t>
    </dgm:pt>
    <dgm:pt modelId="{2806A5DF-B0FE-4561-B817-EDF83F6AEA50}" type="parTrans" cxnId="{C32EA06E-04D0-4A86-9B52-D71907DD7375}">
      <dgm:prSet/>
      <dgm:spPr/>
      <dgm:t>
        <a:bodyPr/>
        <a:lstStyle/>
        <a:p>
          <a:endParaRPr lang="en-US"/>
        </a:p>
      </dgm:t>
    </dgm:pt>
    <dgm:pt modelId="{8D27EF16-6F65-462D-A935-6E41302DE12A}" type="sibTrans" cxnId="{C32EA06E-04D0-4A86-9B52-D71907DD7375}">
      <dgm:prSet/>
      <dgm:spPr/>
      <dgm:t>
        <a:bodyPr/>
        <a:lstStyle/>
        <a:p>
          <a:endParaRPr lang="en-US"/>
        </a:p>
      </dgm:t>
    </dgm:pt>
    <dgm:pt modelId="{34F12139-FA79-49C3-B124-0F49C4764699}">
      <dgm:prSet custT="1"/>
      <dgm:spPr/>
      <dgm:t>
        <a:bodyPr/>
        <a:lstStyle/>
        <a:p>
          <a:r>
            <a:rPr lang="en-US" sz="1400" b="1" dirty="0"/>
            <a:t>Output</a:t>
          </a:r>
          <a:r>
            <a:rPr lang="en-US" sz="1400" dirty="0"/>
            <a:t>, if for classification and more than two classes, one output unit per class is used</a:t>
          </a:r>
        </a:p>
      </dgm:t>
    </dgm:pt>
    <dgm:pt modelId="{CCDDAC6E-36E7-40CB-929D-78EEEF351FBB}" type="parTrans" cxnId="{220778A3-BB6D-4C26-AA3C-D7CB2FF37CD4}">
      <dgm:prSet/>
      <dgm:spPr/>
      <dgm:t>
        <a:bodyPr/>
        <a:lstStyle/>
        <a:p>
          <a:endParaRPr lang="en-US"/>
        </a:p>
      </dgm:t>
    </dgm:pt>
    <dgm:pt modelId="{F5C31795-EA0E-47B8-AEBB-16AC8A269ED8}" type="sibTrans" cxnId="{220778A3-BB6D-4C26-AA3C-D7CB2FF37CD4}">
      <dgm:prSet/>
      <dgm:spPr/>
      <dgm:t>
        <a:bodyPr/>
        <a:lstStyle/>
        <a:p>
          <a:endParaRPr lang="en-US"/>
        </a:p>
      </dgm:t>
    </dgm:pt>
    <dgm:pt modelId="{A7B5EAFD-8832-44B2-808A-C31A931CCFD3}" type="pres">
      <dgm:prSet presAssocID="{CC12908F-FC7D-4E43-ABB2-663119432060}" presName="diagram" presStyleCnt="0">
        <dgm:presLayoutVars>
          <dgm:dir/>
          <dgm:resizeHandles val="exact"/>
        </dgm:presLayoutVars>
      </dgm:prSet>
      <dgm:spPr/>
    </dgm:pt>
    <dgm:pt modelId="{BC25176B-D430-416F-8D33-A415938E0868}" type="pres">
      <dgm:prSet presAssocID="{A1F2BDD6-EA14-4119-ABC1-E4B34CEC9679}" presName="node" presStyleLbl="node1" presStyleIdx="0" presStyleCnt="4" custScaleY="165514">
        <dgm:presLayoutVars>
          <dgm:bulletEnabled val="1"/>
        </dgm:presLayoutVars>
      </dgm:prSet>
      <dgm:spPr/>
    </dgm:pt>
    <dgm:pt modelId="{594C5E74-9CEF-402B-A14F-902769FD5923}" type="pres">
      <dgm:prSet presAssocID="{F41B6355-958C-445B-ADDD-08D67F78F11B}" presName="sibTrans" presStyleLbl="sibTrans2D1" presStyleIdx="0" presStyleCnt="3"/>
      <dgm:spPr/>
    </dgm:pt>
    <dgm:pt modelId="{95C5A4DD-1FE1-4B81-8929-FC4A24EF7217}" type="pres">
      <dgm:prSet presAssocID="{F41B6355-958C-445B-ADDD-08D67F78F11B}" presName="connectorText" presStyleLbl="sibTrans2D1" presStyleIdx="0" presStyleCnt="3"/>
      <dgm:spPr/>
    </dgm:pt>
    <dgm:pt modelId="{9E6009B6-071C-4328-A215-BEE49F96DC98}" type="pres">
      <dgm:prSet presAssocID="{8BE0DD29-766C-4C4C-80A6-0C1C14437F6C}" presName="node" presStyleLbl="node1" presStyleIdx="1" presStyleCnt="4">
        <dgm:presLayoutVars>
          <dgm:bulletEnabled val="1"/>
        </dgm:presLayoutVars>
      </dgm:prSet>
      <dgm:spPr/>
    </dgm:pt>
    <dgm:pt modelId="{D547997B-720A-4152-9A0B-D2D5B239269C}" type="pres">
      <dgm:prSet presAssocID="{0A69D755-10B8-4669-A2CC-91562225F7A2}" presName="sibTrans" presStyleLbl="sibTrans2D1" presStyleIdx="1" presStyleCnt="3"/>
      <dgm:spPr/>
    </dgm:pt>
    <dgm:pt modelId="{D49C1A67-2708-46B6-92BA-2F47074E891E}" type="pres">
      <dgm:prSet presAssocID="{0A69D755-10B8-4669-A2CC-91562225F7A2}" presName="connectorText" presStyleLbl="sibTrans2D1" presStyleIdx="1" presStyleCnt="3"/>
      <dgm:spPr/>
    </dgm:pt>
    <dgm:pt modelId="{C9CD403E-5432-48DD-A2A9-CA5217B6D4A5}" type="pres">
      <dgm:prSet presAssocID="{292C09BF-FE3B-4756-8D66-0A5DBFB31AD1}" presName="node" presStyleLbl="node1" presStyleIdx="2" presStyleCnt="4">
        <dgm:presLayoutVars>
          <dgm:bulletEnabled val="1"/>
        </dgm:presLayoutVars>
      </dgm:prSet>
      <dgm:spPr/>
    </dgm:pt>
    <dgm:pt modelId="{479424A8-061C-4327-AB69-F7FC60E650A2}" type="pres">
      <dgm:prSet presAssocID="{8D27EF16-6F65-462D-A935-6E41302DE12A}" presName="sibTrans" presStyleLbl="sibTrans2D1" presStyleIdx="2" presStyleCnt="3"/>
      <dgm:spPr/>
    </dgm:pt>
    <dgm:pt modelId="{C8E1083A-8530-4EBF-89A2-0BE2422E719D}" type="pres">
      <dgm:prSet presAssocID="{8D27EF16-6F65-462D-A935-6E41302DE12A}" presName="connectorText" presStyleLbl="sibTrans2D1" presStyleIdx="2" presStyleCnt="3"/>
      <dgm:spPr/>
    </dgm:pt>
    <dgm:pt modelId="{F1CB95CC-65E7-45E5-9CF5-1FC05AF11641}" type="pres">
      <dgm:prSet presAssocID="{34F12139-FA79-49C3-B124-0F49C4764699}" presName="node" presStyleLbl="node1" presStyleIdx="3" presStyleCnt="4">
        <dgm:presLayoutVars>
          <dgm:bulletEnabled val="1"/>
        </dgm:presLayoutVars>
      </dgm:prSet>
      <dgm:spPr/>
    </dgm:pt>
  </dgm:ptLst>
  <dgm:cxnLst>
    <dgm:cxn modelId="{55ABB817-3933-4A55-9973-EFA1CC7FE2BC}" type="presOf" srcId="{0A69D755-10B8-4669-A2CC-91562225F7A2}" destId="{D547997B-720A-4152-9A0B-D2D5B239269C}" srcOrd="0" destOrd="0" presId="urn:microsoft.com/office/officeart/2005/8/layout/process5"/>
    <dgm:cxn modelId="{C32EA06E-04D0-4A86-9B52-D71907DD7375}" srcId="{CC12908F-FC7D-4E43-ABB2-663119432060}" destId="{292C09BF-FE3B-4756-8D66-0A5DBFB31AD1}" srcOrd="2" destOrd="0" parTransId="{2806A5DF-B0FE-4561-B817-EDF83F6AEA50}" sibTransId="{8D27EF16-6F65-462D-A935-6E41302DE12A}"/>
    <dgm:cxn modelId="{C2DB5AD8-B03B-45F5-BE45-5BCE8E47A8C8}" srcId="{CC12908F-FC7D-4E43-ABB2-663119432060}" destId="{A1F2BDD6-EA14-4119-ABC1-E4B34CEC9679}" srcOrd="0" destOrd="0" parTransId="{53B08433-186A-4F8F-88BF-A4C578F7C7BC}" sibTransId="{F41B6355-958C-445B-ADDD-08D67F78F11B}"/>
    <dgm:cxn modelId="{9AEA825B-4060-4CAD-BB07-8CCD3ABD494D}" type="presOf" srcId="{CC12908F-FC7D-4E43-ABB2-663119432060}" destId="{A7B5EAFD-8832-44B2-808A-C31A931CCFD3}" srcOrd="0" destOrd="0" presId="urn:microsoft.com/office/officeart/2005/8/layout/process5"/>
    <dgm:cxn modelId="{379253F7-64F9-4B05-9942-4DFE0729AE7C}" type="presOf" srcId="{8D27EF16-6F65-462D-A935-6E41302DE12A}" destId="{C8E1083A-8530-4EBF-89A2-0BE2422E719D}" srcOrd="1" destOrd="0" presId="urn:microsoft.com/office/officeart/2005/8/layout/process5"/>
    <dgm:cxn modelId="{FDE7D21F-0A50-44EA-95A0-FFBD0C9AB8CE}" type="presOf" srcId="{A1F2BDD6-EA14-4119-ABC1-E4B34CEC9679}" destId="{BC25176B-D430-416F-8D33-A415938E0868}" srcOrd="0" destOrd="0" presId="urn:microsoft.com/office/officeart/2005/8/layout/process5"/>
    <dgm:cxn modelId="{47AB5B52-FEC8-4888-9BA4-0F5F7D976693}" type="presOf" srcId="{34F12139-FA79-49C3-B124-0F49C4764699}" destId="{F1CB95CC-65E7-45E5-9CF5-1FC05AF11641}" srcOrd="0" destOrd="0" presId="urn:microsoft.com/office/officeart/2005/8/layout/process5"/>
    <dgm:cxn modelId="{E6767445-528C-4693-BDF8-A5D32B2D63CD}" type="presOf" srcId="{8BE0DD29-766C-4C4C-80A6-0C1C14437F6C}" destId="{9E6009B6-071C-4328-A215-BEE49F96DC98}" srcOrd="0" destOrd="0" presId="urn:microsoft.com/office/officeart/2005/8/layout/process5"/>
    <dgm:cxn modelId="{220778A3-BB6D-4C26-AA3C-D7CB2FF37CD4}" srcId="{CC12908F-FC7D-4E43-ABB2-663119432060}" destId="{34F12139-FA79-49C3-B124-0F49C4764699}" srcOrd="3" destOrd="0" parTransId="{CCDDAC6E-36E7-40CB-929D-78EEEF351FBB}" sibTransId="{F5C31795-EA0E-47B8-AEBB-16AC8A269ED8}"/>
    <dgm:cxn modelId="{B0A8E059-91FD-4A4F-8677-AB792A68A6E3}" type="presOf" srcId="{0A69D755-10B8-4669-A2CC-91562225F7A2}" destId="{D49C1A67-2708-46B6-92BA-2F47074E891E}" srcOrd="1" destOrd="0" presId="urn:microsoft.com/office/officeart/2005/8/layout/process5"/>
    <dgm:cxn modelId="{96DC4285-96E4-4015-B9E0-D25462370DE2}" type="presOf" srcId="{8D27EF16-6F65-462D-A935-6E41302DE12A}" destId="{479424A8-061C-4327-AB69-F7FC60E650A2}" srcOrd="0" destOrd="0" presId="urn:microsoft.com/office/officeart/2005/8/layout/process5"/>
    <dgm:cxn modelId="{18C60A8A-A6A8-412A-8FA9-2C724D5C397B}" srcId="{CC12908F-FC7D-4E43-ABB2-663119432060}" destId="{8BE0DD29-766C-4C4C-80A6-0C1C14437F6C}" srcOrd="1" destOrd="0" parTransId="{7A0660DD-DF68-4057-A571-B209AD402DA2}" sibTransId="{0A69D755-10B8-4669-A2CC-91562225F7A2}"/>
    <dgm:cxn modelId="{30C7F36B-C1D8-4222-B227-07336BA8010D}" type="presOf" srcId="{F41B6355-958C-445B-ADDD-08D67F78F11B}" destId="{95C5A4DD-1FE1-4B81-8929-FC4A24EF7217}" srcOrd="1" destOrd="0" presId="urn:microsoft.com/office/officeart/2005/8/layout/process5"/>
    <dgm:cxn modelId="{12E94577-39A8-4CC8-B679-159646EB3BFB}" type="presOf" srcId="{292C09BF-FE3B-4756-8D66-0A5DBFB31AD1}" destId="{C9CD403E-5432-48DD-A2A9-CA5217B6D4A5}" srcOrd="0" destOrd="0" presId="urn:microsoft.com/office/officeart/2005/8/layout/process5"/>
    <dgm:cxn modelId="{E9CDB81F-7908-486C-B399-26E4DB03E259}" type="presOf" srcId="{F41B6355-958C-445B-ADDD-08D67F78F11B}" destId="{594C5E74-9CEF-402B-A14F-902769FD5923}" srcOrd="0" destOrd="0" presId="urn:microsoft.com/office/officeart/2005/8/layout/process5"/>
    <dgm:cxn modelId="{0601208A-56A7-4B5F-A202-6DD70F9D8B39}" type="presParOf" srcId="{A7B5EAFD-8832-44B2-808A-C31A931CCFD3}" destId="{BC25176B-D430-416F-8D33-A415938E0868}" srcOrd="0" destOrd="0" presId="urn:microsoft.com/office/officeart/2005/8/layout/process5"/>
    <dgm:cxn modelId="{E6CE0211-E02D-48D4-A9D0-71EC60BD2E58}" type="presParOf" srcId="{A7B5EAFD-8832-44B2-808A-C31A931CCFD3}" destId="{594C5E74-9CEF-402B-A14F-902769FD5923}" srcOrd="1" destOrd="0" presId="urn:microsoft.com/office/officeart/2005/8/layout/process5"/>
    <dgm:cxn modelId="{FBAC72FE-AFCC-43D7-9348-230CF54B0D24}" type="presParOf" srcId="{594C5E74-9CEF-402B-A14F-902769FD5923}" destId="{95C5A4DD-1FE1-4B81-8929-FC4A24EF7217}" srcOrd="0" destOrd="0" presId="urn:microsoft.com/office/officeart/2005/8/layout/process5"/>
    <dgm:cxn modelId="{7E649FCC-3E06-4730-9892-2E02D6033F72}" type="presParOf" srcId="{A7B5EAFD-8832-44B2-808A-C31A931CCFD3}" destId="{9E6009B6-071C-4328-A215-BEE49F96DC98}" srcOrd="2" destOrd="0" presId="urn:microsoft.com/office/officeart/2005/8/layout/process5"/>
    <dgm:cxn modelId="{6AB4A73C-92CB-48D8-A122-FA5CEC546832}" type="presParOf" srcId="{A7B5EAFD-8832-44B2-808A-C31A931CCFD3}" destId="{D547997B-720A-4152-9A0B-D2D5B239269C}" srcOrd="3" destOrd="0" presId="urn:microsoft.com/office/officeart/2005/8/layout/process5"/>
    <dgm:cxn modelId="{4F8E7F31-C7F2-4B6E-92C8-740660A89197}" type="presParOf" srcId="{D547997B-720A-4152-9A0B-D2D5B239269C}" destId="{D49C1A67-2708-46B6-92BA-2F47074E891E}" srcOrd="0" destOrd="0" presId="urn:microsoft.com/office/officeart/2005/8/layout/process5"/>
    <dgm:cxn modelId="{837C8619-20E3-4E86-AC9E-D3F26EF77C21}" type="presParOf" srcId="{A7B5EAFD-8832-44B2-808A-C31A931CCFD3}" destId="{C9CD403E-5432-48DD-A2A9-CA5217B6D4A5}" srcOrd="4" destOrd="0" presId="urn:microsoft.com/office/officeart/2005/8/layout/process5"/>
    <dgm:cxn modelId="{E5EBC848-B4EF-4185-948F-692D8E706A53}" type="presParOf" srcId="{A7B5EAFD-8832-44B2-808A-C31A931CCFD3}" destId="{479424A8-061C-4327-AB69-F7FC60E650A2}" srcOrd="5" destOrd="0" presId="urn:microsoft.com/office/officeart/2005/8/layout/process5"/>
    <dgm:cxn modelId="{5E585BE3-D18B-4575-8A18-FF8A8CE17915}" type="presParOf" srcId="{479424A8-061C-4327-AB69-F7FC60E650A2}" destId="{C8E1083A-8530-4EBF-89A2-0BE2422E719D}" srcOrd="0" destOrd="0" presId="urn:microsoft.com/office/officeart/2005/8/layout/process5"/>
    <dgm:cxn modelId="{F094E7CC-5ECD-46A8-8B5D-707CAD30BE49}" type="presParOf" srcId="{A7B5EAFD-8832-44B2-808A-C31A931CCFD3}" destId="{F1CB95CC-65E7-45E5-9CF5-1FC05AF11641}"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03600D-1B08-4108-816C-213E1272827E}"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42095403-9BC9-40C5-A410-F17BAF07F4C2}">
      <dgm:prSet phldrT="[Text]"/>
      <dgm:spPr/>
      <dgm:t>
        <a:bodyPr/>
        <a:lstStyle/>
        <a:p>
          <a:r>
            <a:rPr lang="en-US" dirty="0"/>
            <a:t>SVM	</a:t>
          </a:r>
        </a:p>
      </dgm:t>
    </dgm:pt>
    <dgm:pt modelId="{0A8ACC05-C9BC-469B-9811-E533ED46D100}" type="parTrans" cxnId="{FCB32013-A69D-4612-9516-7E36A252865E}">
      <dgm:prSet/>
      <dgm:spPr/>
      <dgm:t>
        <a:bodyPr/>
        <a:lstStyle/>
        <a:p>
          <a:endParaRPr lang="en-US"/>
        </a:p>
      </dgm:t>
    </dgm:pt>
    <dgm:pt modelId="{301B1CB7-207A-40E8-8BAD-DF3E521D43E4}" type="sibTrans" cxnId="{FCB32013-A69D-4612-9516-7E36A252865E}">
      <dgm:prSet/>
      <dgm:spPr/>
      <dgm:t>
        <a:bodyPr/>
        <a:lstStyle/>
        <a:p>
          <a:endParaRPr lang="en-US"/>
        </a:p>
      </dgm:t>
    </dgm:pt>
    <dgm:pt modelId="{F51E07AA-F72F-4C95-80CF-A02132DE9E55}">
      <dgm:prSet phldrT="[Text]"/>
      <dgm:spPr/>
      <dgm:t>
        <a:bodyPr/>
        <a:lstStyle/>
        <a:p>
          <a:r>
            <a:rPr lang="en-US"/>
            <a:t>Neural Network</a:t>
          </a:r>
          <a:endParaRPr lang="en-US" dirty="0"/>
        </a:p>
      </dgm:t>
    </dgm:pt>
    <dgm:pt modelId="{FC195FF2-CC78-4211-905A-254F9094B52C}" type="parTrans" cxnId="{584EE780-C0DB-4BCB-9DCA-A404CD533EC1}">
      <dgm:prSet/>
      <dgm:spPr/>
      <dgm:t>
        <a:bodyPr/>
        <a:lstStyle/>
        <a:p>
          <a:endParaRPr lang="en-US"/>
        </a:p>
      </dgm:t>
    </dgm:pt>
    <dgm:pt modelId="{D0F7572C-C1D2-400B-BFF9-5C75CB3AA3BB}" type="sibTrans" cxnId="{584EE780-C0DB-4BCB-9DCA-A404CD533EC1}">
      <dgm:prSet/>
      <dgm:spPr/>
      <dgm:t>
        <a:bodyPr/>
        <a:lstStyle/>
        <a:p>
          <a:endParaRPr lang="en-US"/>
        </a:p>
      </dgm:t>
    </dgm:pt>
    <dgm:pt modelId="{3CA30812-33BC-479B-A335-05039A1834CE}">
      <dgm:prSet/>
      <dgm:spPr/>
      <dgm:t>
        <a:bodyPr/>
        <a:lstStyle/>
        <a:p>
          <a:r>
            <a:rPr lang="en-US"/>
            <a:t>Relatively new concept</a:t>
          </a:r>
          <a:endParaRPr lang="en-US" dirty="0"/>
        </a:p>
      </dgm:t>
    </dgm:pt>
    <dgm:pt modelId="{8EC525AC-9873-48B2-AC7F-22BECEF838F2}" type="parTrans" cxnId="{03C04C0B-E00B-41E8-83FC-05A67792E9A3}">
      <dgm:prSet/>
      <dgm:spPr/>
      <dgm:t>
        <a:bodyPr/>
        <a:lstStyle/>
        <a:p>
          <a:endParaRPr lang="en-US"/>
        </a:p>
      </dgm:t>
    </dgm:pt>
    <dgm:pt modelId="{399F388D-DD9C-4F41-AC81-58999480DE7D}" type="sibTrans" cxnId="{03C04C0B-E00B-41E8-83FC-05A67792E9A3}">
      <dgm:prSet/>
      <dgm:spPr/>
      <dgm:t>
        <a:bodyPr/>
        <a:lstStyle/>
        <a:p>
          <a:endParaRPr lang="en-US"/>
        </a:p>
      </dgm:t>
    </dgm:pt>
    <dgm:pt modelId="{BAD11A90-26AD-4B88-A9E5-3B9140F35141}">
      <dgm:prSet/>
      <dgm:spPr/>
      <dgm:t>
        <a:bodyPr/>
        <a:lstStyle/>
        <a:p>
          <a:r>
            <a:rPr lang="en-US"/>
            <a:t>Deterministic algorithm</a:t>
          </a:r>
          <a:endParaRPr lang="en-US" dirty="0"/>
        </a:p>
      </dgm:t>
    </dgm:pt>
    <dgm:pt modelId="{3F044627-CAB9-41D8-9904-C17555CBA124}" type="parTrans" cxnId="{D6DEE747-9194-439F-B3BF-F2A935B9E4F3}">
      <dgm:prSet/>
      <dgm:spPr/>
      <dgm:t>
        <a:bodyPr/>
        <a:lstStyle/>
        <a:p>
          <a:endParaRPr lang="en-US"/>
        </a:p>
      </dgm:t>
    </dgm:pt>
    <dgm:pt modelId="{406A4C9B-5C77-4D83-AD2D-4A6745FDBAD1}" type="sibTrans" cxnId="{D6DEE747-9194-439F-B3BF-F2A935B9E4F3}">
      <dgm:prSet/>
      <dgm:spPr/>
      <dgm:t>
        <a:bodyPr/>
        <a:lstStyle/>
        <a:p>
          <a:endParaRPr lang="en-US"/>
        </a:p>
      </dgm:t>
    </dgm:pt>
    <dgm:pt modelId="{F70F0489-FCEC-42EC-B5F3-D990ACFDEE2E}">
      <dgm:prSet/>
      <dgm:spPr/>
      <dgm:t>
        <a:bodyPr/>
        <a:lstStyle/>
        <a:p>
          <a:r>
            <a:rPr lang="en-US"/>
            <a:t>Nice Generalization properties</a:t>
          </a:r>
          <a:endParaRPr lang="en-US" dirty="0"/>
        </a:p>
      </dgm:t>
    </dgm:pt>
    <dgm:pt modelId="{69E7E050-AD3E-4A47-A447-503E22FFE7AC}" type="parTrans" cxnId="{A9C24DF2-2433-41E1-86FB-E31FD6F7A1CD}">
      <dgm:prSet/>
      <dgm:spPr/>
      <dgm:t>
        <a:bodyPr/>
        <a:lstStyle/>
        <a:p>
          <a:endParaRPr lang="en-US"/>
        </a:p>
      </dgm:t>
    </dgm:pt>
    <dgm:pt modelId="{56D32FF4-EA3C-4B7D-A236-8444D024D7C4}" type="sibTrans" cxnId="{A9C24DF2-2433-41E1-86FB-E31FD6F7A1CD}">
      <dgm:prSet/>
      <dgm:spPr/>
      <dgm:t>
        <a:bodyPr/>
        <a:lstStyle/>
        <a:p>
          <a:endParaRPr lang="en-US"/>
        </a:p>
      </dgm:t>
    </dgm:pt>
    <dgm:pt modelId="{EEC2A97C-9335-428A-A023-DDE2B1726A04}">
      <dgm:prSet/>
      <dgm:spPr/>
      <dgm:t>
        <a:bodyPr/>
        <a:lstStyle/>
        <a:p>
          <a:r>
            <a:rPr lang="en-US"/>
            <a:t>Hard to learn – learned in batch mode using quadratic programming techniques</a:t>
          </a:r>
          <a:endParaRPr lang="en-US" dirty="0"/>
        </a:p>
      </dgm:t>
    </dgm:pt>
    <dgm:pt modelId="{4D5AF3D6-9363-4DDC-8D56-91290CE01179}" type="parTrans" cxnId="{FE244055-C33B-4824-9AB9-5393D8D6D792}">
      <dgm:prSet/>
      <dgm:spPr/>
      <dgm:t>
        <a:bodyPr/>
        <a:lstStyle/>
        <a:p>
          <a:endParaRPr lang="en-US"/>
        </a:p>
      </dgm:t>
    </dgm:pt>
    <dgm:pt modelId="{E1BE93CC-B7AF-441E-A741-4EBB90FE6C37}" type="sibTrans" cxnId="{FE244055-C33B-4824-9AB9-5393D8D6D792}">
      <dgm:prSet/>
      <dgm:spPr/>
      <dgm:t>
        <a:bodyPr/>
        <a:lstStyle/>
        <a:p>
          <a:endParaRPr lang="en-US"/>
        </a:p>
      </dgm:t>
    </dgm:pt>
    <dgm:pt modelId="{C495D81F-BDC6-4ABD-915A-F40C0F904C3C}">
      <dgm:prSet/>
      <dgm:spPr/>
      <dgm:t>
        <a:bodyPr/>
        <a:lstStyle/>
        <a:p>
          <a:r>
            <a:rPr lang="en-US"/>
            <a:t>Using kernels can learn very complex functions</a:t>
          </a:r>
          <a:endParaRPr lang="en-US" dirty="0"/>
        </a:p>
      </dgm:t>
    </dgm:pt>
    <dgm:pt modelId="{56059CCC-2DC6-40D4-BF4E-674957D4DEEF}" type="parTrans" cxnId="{D7B64DF4-AF32-4115-8A5F-0D39EBB8DE55}">
      <dgm:prSet/>
      <dgm:spPr/>
      <dgm:t>
        <a:bodyPr/>
        <a:lstStyle/>
        <a:p>
          <a:endParaRPr lang="en-US"/>
        </a:p>
      </dgm:t>
    </dgm:pt>
    <dgm:pt modelId="{8CFDA40E-550A-4FA5-A4BE-A982CBCDD22F}" type="sibTrans" cxnId="{D7B64DF4-AF32-4115-8A5F-0D39EBB8DE55}">
      <dgm:prSet/>
      <dgm:spPr/>
      <dgm:t>
        <a:bodyPr/>
        <a:lstStyle/>
        <a:p>
          <a:endParaRPr lang="en-US"/>
        </a:p>
      </dgm:t>
    </dgm:pt>
    <dgm:pt modelId="{52648EBC-3482-4AD6-9D84-11FA78668B6B}">
      <dgm:prSet/>
      <dgm:spPr/>
      <dgm:t>
        <a:bodyPr/>
        <a:lstStyle/>
        <a:p>
          <a:r>
            <a:rPr lang="en-US"/>
            <a:t>Relatively old</a:t>
          </a:r>
          <a:endParaRPr lang="en-US" dirty="0"/>
        </a:p>
      </dgm:t>
    </dgm:pt>
    <dgm:pt modelId="{33C7B970-678B-4E46-8E5C-45C5701B15E1}" type="parTrans" cxnId="{B3FDAF2A-20AB-46F5-AD83-F2B2786CE8A3}">
      <dgm:prSet/>
      <dgm:spPr/>
      <dgm:t>
        <a:bodyPr/>
        <a:lstStyle/>
        <a:p>
          <a:endParaRPr lang="en-US"/>
        </a:p>
      </dgm:t>
    </dgm:pt>
    <dgm:pt modelId="{2F995DD9-2ACE-4935-BCD7-1778BB44AB6C}" type="sibTrans" cxnId="{B3FDAF2A-20AB-46F5-AD83-F2B2786CE8A3}">
      <dgm:prSet/>
      <dgm:spPr/>
      <dgm:t>
        <a:bodyPr/>
        <a:lstStyle/>
        <a:p>
          <a:endParaRPr lang="en-US"/>
        </a:p>
      </dgm:t>
    </dgm:pt>
    <dgm:pt modelId="{C96C1A72-72A6-4531-B520-0F1E0560FB51}">
      <dgm:prSet/>
      <dgm:spPr/>
      <dgm:t>
        <a:bodyPr/>
        <a:lstStyle/>
        <a:p>
          <a:r>
            <a:rPr lang="en-US"/>
            <a:t>Nondeterministic algorithm</a:t>
          </a:r>
          <a:endParaRPr lang="en-US" dirty="0"/>
        </a:p>
      </dgm:t>
    </dgm:pt>
    <dgm:pt modelId="{662142C3-2A8C-4CA4-870A-925FBFCD68BC}" type="parTrans" cxnId="{06ED0964-8DA3-4425-9CD0-AD9CF8BAFF35}">
      <dgm:prSet/>
      <dgm:spPr/>
      <dgm:t>
        <a:bodyPr/>
        <a:lstStyle/>
        <a:p>
          <a:endParaRPr lang="en-US"/>
        </a:p>
      </dgm:t>
    </dgm:pt>
    <dgm:pt modelId="{347934B0-B5BD-4B01-897A-36AC31ED9E85}" type="sibTrans" cxnId="{06ED0964-8DA3-4425-9CD0-AD9CF8BAFF35}">
      <dgm:prSet/>
      <dgm:spPr/>
      <dgm:t>
        <a:bodyPr/>
        <a:lstStyle/>
        <a:p>
          <a:endParaRPr lang="en-US"/>
        </a:p>
      </dgm:t>
    </dgm:pt>
    <dgm:pt modelId="{3544B01B-55AA-4037-A18D-330DDB91ABCE}">
      <dgm:prSet/>
      <dgm:spPr/>
      <dgm:t>
        <a:bodyPr/>
        <a:lstStyle/>
        <a:p>
          <a:r>
            <a:rPr lang="en-US"/>
            <a:t>Generalizes well but doesn’t have strong mathematical foundation</a:t>
          </a:r>
          <a:endParaRPr lang="en-US" dirty="0"/>
        </a:p>
      </dgm:t>
    </dgm:pt>
    <dgm:pt modelId="{145A4D2F-739A-47AA-933A-7AB9C2ECFD25}" type="parTrans" cxnId="{A7D1B5F6-B00E-4862-ABA4-8D6B38DCBBEC}">
      <dgm:prSet/>
      <dgm:spPr/>
      <dgm:t>
        <a:bodyPr/>
        <a:lstStyle/>
        <a:p>
          <a:endParaRPr lang="en-US"/>
        </a:p>
      </dgm:t>
    </dgm:pt>
    <dgm:pt modelId="{E7A019CE-3950-44C2-B39E-0BF8D2A582E0}" type="sibTrans" cxnId="{A7D1B5F6-B00E-4862-ABA4-8D6B38DCBBEC}">
      <dgm:prSet/>
      <dgm:spPr/>
      <dgm:t>
        <a:bodyPr/>
        <a:lstStyle/>
        <a:p>
          <a:endParaRPr lang="en-US"/>
        </a:p>
      </dgm:t>
    </dgm:pt>
    <dgm:pt modelId="{492A135C-E071-418F-8E23-4FBF38D53A14}">
      <dgm:prSet/>
      <dgm:spPr/>
      <dgm:t>
        <a:bodyPr/>
        <a:lstStyle/>
        <a:p>
          <a:r>
            <a:rPr lang="en-US"/>
            <a:t>Can easily be learned in incremental fashion</a:t>
          </a:r>
          <a:endParaRPr lang="en-US" dirty="0"/>
        </a:p>
      </dgm:t>
    </dgm:pt>
    <dgm:pt modelId="{F67BD82C-1706-4EE9-AEB8-9D5EB4A158E9}" type="parTrans" cxnId="{F5519AF3-D616-4A9D-9E1A-46434584DC7D}">
      <dgm:prSet/>
      <dgm:spPr/>
      <dgm:t>
        <a:bodyPr/>
        <a:lstStyle/>
        <a:p>
          <a:endParaRPr lang="en-US"/>
        </a:p>
      </dgm:t>
    </dgm:pt>
    <dgm:pt modelId="{7C6C9672-B470-43CC-921E-53B8BB15EFB7}" type="sibTrans" cxnId="{F5519AF3-D616-4A9D-9E1A-46434584DC7D}">
      <dgm:prSet/>
      <dgm:spPr/>
      <dgm:t>
        <a:bodyPr/>
        <a:lstStyle/>
        <a:p>
          <a:endParaRPr lang="en-US"/>
        </a:p>
      </dgm:t>
    </dgm:pt>
    <dgm:pt modelId="{704A1F24-7417-484E-9E63-D93D21BF3D2E}">
      <dgm:prSet/>
      <dgm:spPr/>
      <dgm:t>
        <a:bodyPr/>
        <a:lstStyle/>
        <a:p>
          <a:r>
            <a:rPr lang="en-US" dirty="0"/>
            <a:t>To learn complex functions—use multilayer </a:t>
          </a:r>
          <a:r>
            <a:rPr lang="en-US" dirty="0" err="1"/>
            <a:t>perceptron</a:t>
          </a:r>
          <a:r>
            <a:rPr lang="en-US" dirty="0"/>
            <a:t> (not that trivial)</a:t>
          </a:r>
        </a:p>
      </dgm:t>
    </dgm:pt>
    <dgm:pt modelId="{DF1E903E-C22C-474B-B554-593DB1607669}" type="parTrans" cxnId="{FC89323D-2FDD-45DF-A326-B0A42F216F0F}">
      <dgm:prSet/>
      <dgm:spPr/>
      <dgm:t>
        <a:bodyPr/>
        <a:lstStyle/>
        <a:p>
          <a:endParaRPr lang="en-US"/>
        </a:p>
      </dgm:t>
    </dgm:pt>
    <dgm:pt modelId="{9173BF73-F36E-4A4E-B33C-77C05C448E02}" type="sibTrans" cxnId="{FC89323D-2FDD-45DF-A326-B0A42F216F0F}">
      <dgm:prSet/>
      <dgm:spPr/>
      <dgm:t>
        <a:bodyPr/>
        <a:lstStyle/>
        <a:p>
          <a:endParaRPr lang="en-US"/>
        </a:p>
      </dgm:t>
    </dgm:pt>
    <dgm:pt modelId="{DF8E321E-0F57-409F-98F6-B2FB5C18B0D5}" type="pres">
      <dgm:prSet presAssocID="{5203600D-1B08-4108-816C-213E1272827E}" presName="Name0" presStyleCnt="0">
        <dgm:presLayoutVars>
          <dgm:dir/>
          <dgm:animLvl val="lvl"/>
          <dgm:resizeHandles/>
        </dgm:presLayoutVars>
      </dgm:prSet>
      <dgm:spPr/>
    </dgm:pt>
    <dgm:pt modelId="{23785FB1-EC19-467E-BFA9-7EDADABEE42F}" type="pres">
      <dgm:prSet presAssocID="{42095403-9BC9-40C5-A410-F17BAF07F4C2}" presName="linNode" presStyleCnt="0"/>
      <dgm:spPr/>
    </dgm:pt>
    <dgm:pt modelId="{5BA233BD-5537-4D2A-AB7A-51B91949FD7A}" type="pres">
      <dgm:prSet presAssocID="{42095403-9BC9-40C5-A410-F17BAF07F4C2}" presName="parentShp" presStyleLbl="node1" presStyleIdx="0" presStyleCnt="2">
        <dgm:presLayoutVars>
          <dgm:bulletEnabled val="1"/>
        </dgm:presLayoutVars>
      </dgm:prSet>
      <dgm:spPr/>
    </dgm:pt>
    <dgm:pt modelId="{E140D3DA-7A11-40CC-8837-5067DC76DBBC}" type="pres">
      <dgm:prSet presAssocID="{42095403-9BC9-40C5-A410-F17BAF07F4C2}" presName="childShp" presStyleLbl="bgAccFollowNode1" presStyleIdx="0" presStyleCnt="2">
        <dgm:presLayoutVars>
          <dgm:bulletEnabled val="1"/>
        </dgm:presLayoutVars>
      </dgm:prSet>
      <dgm:spPr/>
    </dgm:pt>
    <dgm:pt modelId="{55657095-5DF0-445A-9440-EBE1948F8E28}" type="pres">
      <dgm:prSet presAssocID="{301B1CB7-207A-40E8-8BAD-DF3E521D43E4}" presName="spacing" presStyleCnt="0"/>
      <dgm:spPr/>
    </dgm:pt>
    <dgm:pt modelId="{753532BF-4625-41AC-A7FB-CF481FDDC868}" type="pres">
      <dgm:prSet presAssocID="{F51E07AA-F72F-4C95-80CF-A02132DE9E55}" presName="linNode" presStyleCnt="0"/>
      <dgm:spPr/>
    </dgm:pt>
    <dgm:pt modelId="{967DF25E-3DA5-4CFB-A861-4D42A5D01DD3}" type="pres">
      <dgm:prSet presAssocID="{F51E07AA-F72F-4C95-80CF-A02132DE9E55}" presName="parentShp" presStyleLbl="node1" presStyleIdx="1" presStyleCnt="2">
        <dgm:presLayoutVars>
          <dgm:bulletEnabled val="1"/>
        </dgm:presLayoutVars>
      </dgm:prSet>
      <dgm:spPr/>
    </dgm:pt>
    <dgm:pt modelId="{76863EEE-C989-42D5-809C-5F9232EFE1B7}" type="pres">
      <dgm:prSet presAssocID="{F51E07AA-F72F-4C95-80CF-A02132DE9E55}" presName="childShp" presStyleLbl="bgAccFollowNode1" presStyleIdx="1" presStyleCnt="2">
        <dgm:presLayoutVars>
          <dgm:bulletEnabled val="1"/>
        </dgm:presLayoutVars>
      </dgm:prSet>
      <dgm:spPr/>
    </dgm:pt>
  </dgm:ptLst>
  <dgm:cxnLst>
    <dgm:cxn modelId="{D7B64DF4-AF32-4115-8A5F-0D39EBB8DE55}" srcId="{42095403-9BC9-40C5-A410-F17BAF07F4C2}" destId="{C495D81F-BDC6-4ABD-915A-F40C0F904C3C}" srcOrd="4" destOrd="0" parTransId="{56059CCC-2DC6-40D4-BF4E-674957D4DEEF}" sibTransId="{8CFDA40E-550A-4FA5-A4BE-A982CBCDD22F}"/>
    <dgm:cxn modelId="{03C04C0B-E00B-41E8-83FC-05A67792E9A3}" srcId="{42095403-9BC9-40C5-A410-F17BAF07F4C2}" destId="{3CA30812-33BC-479B-A335-05039A1834CE}" srcOrd="0" destOrd="0" parTransId="{8EC525AC-9873-48B2-AC7F-22BECEF838F2}" sibTransId="{399F388D-DD9C-4F41-AC81-58999480DE7D}"/>
    <dgm:cxn modelId="{B3FDAF2A-20AB-46F5-AD83-F2B2786CE8A3}" srcId="{F51E07AA-F72F-4C95-80CF-A02132DE9E55}" destId="{52648EBC-3482-4AD6-9D84-11FA78668B6B}" srcOrd="0" destOrd="0" parTransId="{33C7B970-678B-4E46-8E5C-45C5701B15E1}" sibTransId="{2F995DD9-2ACE-4935-BCD7-1778BB44AB6C}"/>
    <dgm:cxn modelId="{FE244055-C33B-4824-9AB9-5393D8D6D792}" srcId="{42095403-9BC9-40C5-A410-F17BAF07F4C2}" destId="{EEC2A97C-9335-428A-A023-DDE2B1726A04}" srcOrd="3" destOrd="0" parTransId="{4D5AF3D6-9363-4DDC-8D56-91290CE01179}" sibTransId="{E1BE93CC-B7AF-441E-A741-4EBB90FE6C37}"/>
    <dgm:cxn modelId="{3000E298-555D-410C-B743-6CC1F58903A4}" type="presOf" srcId="{52648EBC-3482-4AD6-9D84-11FA78668B6B}" destId="{76863EEE-C989-42D5-809C-5F9232EFE1B7}" srcOrd="0" destOrd="0" presId="urn:microsoft.com/office/officeart/2005/8/layout/vList6"/>
    <dgm:cxn modelId="{584EE780-C0DB-4BCB-9DCA-A404CD533EC1}" srcId="{5203600D-1B08-4108-816C-213E1272827E}" destId="{F51E07AA-F72F-4C95-80CF-A02132DE9E55}" srcOrd="1" destOrd="0" parTransId="{FC195FF2-CC78-4211-905A-254F9094B52C}" sibTransId="{D0F7572C-C1D2-400B-BFF9-5C75CB3AA3BB}"/>
    <dgm:cxn modelId="{EEC9075A-3C62-4DBF-891C-12926421EC6A}" type="presOf" srcId="{3CA30812-33BC-479B-A335-05039A1834CE}" destId="{E140D3DA-7A11-40CC-8837-5067DC76DBBC}" srcOrd="0" destOrd="0" presId="urn:microsoft.com/office/officeart/2005/8/layout/vList6"/>
    <dgm:cxn modelId="{D13EDCF8-E883-4C86-A409-7049332A3EA2}" type="presOf" srcId="{3544B01B-55AA-4037-A18D-330DDB91ABCE}" destId="{76863EEE-C989-42D5-809C-5F9232EFE1B7}" srcOrd="0" destOrd="2" presId="urn:microsoft.com/office/officeart/2005/8/layout/vList6"/>
    <dgm:cxn modelId="{F5519AF3-D616-4A9D-9E1A-46434584DC7D}" srcId="{F51E07AA-F72F-4C95-80CF-A02132DE9E55}" destId="{492A135C-E071-418F-8E23-4FBF38D53A14}" srcOrd="3" destOrd="0" parTransId="{F67BD82C-1706-4EE9-AEB8-9D5EB4A158E9}" sibTransId="{7C6C9672-B470-43CC-921E-53B8BB15EFB7}"/>
    <dgm:cxn modelId="{17D8FA8F-AE01-4A7B-AF79-91DF8C92F1D5}" type="presOf" srcId="{704A1F24-7417-484E-9E63-D93D21BF3D2E}" destId="{76863EEE-C989-42D5-809C-5F9232EFE1B7}" srcOrd="0" destOrd="4" presId="urn:microsoft.com/office/officeart/2005/8/layout/vList6"/>
    <dgm:cxn modelId="{D382D774-D644-4D90-9091-46CE377A2F73}" type="presOf" srcId="{5203600D-1B08-4108-816C-213E1272827E}" destId="{DF8E321E-0F57-409F-98F6-B2FB5C18B0D5}" srcOrd="0" destOrd="0" presId="urn:microsoft.com/office/officeart/2005/8/layout/vList6"/>
    <dgm:cxn modelId="{B3F6F108-B526-4F62-A890-A7BE09298A2C}" type="presOf" srcId="{F51E07AA-F72F-4C95-80CF-A02132DE9E55}" destId="{967DF25E-3DA5-4CFB-A861-4D42A5D01DD3}" srcOrd="0" destOrd="0" presId="urn:microsoft.com/office/officeart/2005/8/layout/vList6"/>
    <dgm:cxn modelId="{105F4D63-D524-458A-9D05-CE3741677D87}" type="presOf" srcId="{492A135C-E071-418F-8E23-4FBF38D53A14}" destId="{76863EEE-C989-42D5-809C-5F9232EFE1B7}" srcOrd="0" destOrd="3" presId="urn:microsoft.com/office/officeart/2005/8/layout/vList6"/>
    <dgm:cxn modelId="{9F3F2D67-C9B2-4835-8152-4E3D43E17E05}" type="presOf" srcId="{F70F0489-FCEC-42EC-B5F3-D990ACFDEE2E}" destId="{E140D3DA-7A11-40CC-8837-5067DC76DBBC}" srcOrd="0" destOrd="2" presId="urn:microsoft.com/office/officeart/2005/8/layout/vList6"/>
    <dgm:cxn modelId="{A9C24DF2-2433-41E1-86FB-E31FD6F7A1CD}" srcId="{42095403-9BC9-40C5-A410-F17BAF07F4C2}" destId="{F70F0489-FCEC-42EC-B5F3-D990ACFDEE2E}" srcOrd="2" destOrd="0" parTransId="{69E7E050-AD3E-4A47-A447-503E22FFE7AC}" sibTransId="{56D32FF4-EA3C-4B7D-A236-8444D024D7C4}"/>
    <dgm:cxn modelId="{A7D1B5F6-B00E-4862-ABA4-8D6B38DCBBEC}" srcId="{F51E07AA-F72F-4C95-80CF-A02132DE9E55}" destId="{3544B01B-55AA-4037-A18D-330DDB91ABCE}" srcOrd="2" destOrd="0" parTransId="{145A4D2F-739A-47AA-933A-7AB9C2ECFD25}" sibTransId="{E7A019CE-3950-44C2-B39E-0BF8D2A582E0}"/>
    <dgm:cxn modelId="{171DB950-1B69-4B3E-96F2-8AE9B3DA9850}" type="presOf" srcId="{EEC2A97C-9335-428A-A023-DDE2B1726A04}" destId="{E140D3DA-7A11-40CC-8837-5067DC76DBBC}" srcOrd="0" destOrd="3" presId="urn:microsoft.com/office/officeart/2005/8/layout/vList6"/>
    <dgm:cxn modelId="{513ED7AC-31DD-4D15-A545-A5C702E9518D}" type="presOf" srcId="{C96C1A72-72A6-4531-B520-0F1E0560FB51}" destId="{76863EEE-C989-42D5-809C-5F9232EFE1B7}" srcOrd="0" destOrd="1" presId="urn:microsoft.com/office/officeart/2005/8/layout/vList6"/>
    <dgm:cxn modelId="{FCB32013-A69D-4612-9516-7E36A252865E}" srcId="{5203600D-1B08-4108-816C-213E1272827E}" destId="{42095403-9BC9-40C5-A410-F17BAF07F4C2}" srcOrd="0" destOrd="0" parTransId="{0A8ACC05-C9BC-469B-9811-E533ED46D100}" sibTransId="{301B1CB7-207A-40E8-8BAD-DF3E521D43E4}"/>
    <dgm:cxn modelId="{D6DEE747-9194-439F-B3BF-F2A935B9E4F3}" srcId="{42095403-9BC9-40C5-A410-F17BAF07F4C2}" destId="{BAD11A90-26AD-4B88-A9E5-3B9140F35141}" srcOrd="1" destOrd="0" parTransId="{3F044627-CAB9-41D8-9904-C17555CBA124}" sibTransId="{406A4C9B-5C77-4D83-AD2D-4A6745FDBAD1}"/>
    <dgm:cxn modelId="{05A32B6C-2D93-43D1-952E-3763D360EF72}" type="presOf" srcId="{BAD11A90-26AD-4B88-A9E5-3B9140F35141}" destId="{E140D3DA-7A11-40CC-8837-5067DC76DBBC}" srcOrd="0" destOrd="1" presId="urn:microsoft.com/office/officeart/2005/8/layout/vList6"/>
    <dgm:cxn modelId="{49693B66-FA20-446E-8588-9A1D8B8EFAB3}" type="presOf" srcId="{C495D81F-BDC6-4ABD-915A-F40C0F904C3C}" destId="{E140D3DA-7A11-40CC-8837-5067DC76DBBC}" srcOrd="0" destOrd="4" presId="urn:microsoft.com/office/officeart/2005/8/layout/vList6"/>
    <dgm:cxn modelId="{06ED0964-8DA3-4425-9CD0-AD9CF8BAFF35}" srcId="{F51E07AA-F72F-4C95-80CF-A02132DE9E55}" destId="{C96C1A72-72A6-4531-B520-0F1E0560FB51}" srcOrd="1" destOrd="0" parTransId="{662142C3-2A8C-4CA4-870A-925FBFCD68BC}" sibTransId="{347934B0-B5BD-4B01-897A-36AC31ED9E85}"/>
    <dgm:cxn modelId="{54677CA0-4466-4F16-AEF2-E83B90FC42AE}" type="presOf" srcId="{42095403-9BC9-40C5-A410-F17BAF07F4C2}" destId="{5BA233BD-5537-4D2A-AB7A-51B91949FD7A}" srcOrd="0" destOrd="0" presId="urn:microsoft.com/office/officeart/2005/8/layout/vList6"/>
    <dgm:cxn modelId="{FC89323D-2FDD-45DF-A326-B0A42F216F0F}" srcId="{F51E07AA-F72F-4C95-80CF-A02132DE9E55}" destId="{704A1F24-7417-484E-9E63-D93D21BF3D2E}" srcOrd="4" destOrd="0" parTransId="{DF1E903E-C22C-474B-B554-593DB1607669}" sibTransId="{9173BF73-F36E-4A4E-B33C-77C05C448E02}"/>
    <dgm:cxn modelId="{6F77769C-5EF9-411A-AFB4-D508EF1B9A0A}" type="presParOf" srcId="{DF8E321E-0F57-409F-98F6-B2FB5C18B0D5}" destId="{23785FB1-EC19-467E-BFA9-7EDADABEE42F}" srcOrd="0" destOrd="0" presId="urn:microsoft.com/office/officeart/2005/8/layout/vList6"/>
    <dgm:cxn modelId="{A1631A33-1BF8-48CF-B74E-05F1C0B722CD}" type="presParOf" srcId="{23785FB1-EC19-467E-BFA9-7EDADABEE42F}" destId="{5BA233BD-5537-4D2A-AB7A-51B91949FD7A}" srcOrd="0" destOrd="0" presId="urn:microsoft.com/office/officeart/2005/8/layout/vList6"/>
    <dgm:cxn modelId="{88591961-5082-4CED-AD00-4A2FBC565C4E}" type="presParOf" srcId="{23785FB1-EC19-467E-BFA9-7EDADABEE42F}" destId="{E140D3DA-7A11-40CC-8837-5067DC76DBBC}" srcOrd="1" destOrd="0" presId="urn:microsoft.com/office/officeart/2005/8/layout/vList6"/>
    <dgm:cxn modelId="{C0467A5A-7900-4F88-8280-15B476286D87}" type="presParOf" srcId="{DF8E321E-0F57-409F-98F6-B2FB5C18B0D5}" destId="{55657095-5DF0-445A-9440-EBE1948F8E28}" srcOrd="1" destOrd="0" presId="urn:microsoft.com/office/officeart/2005/8/layout/vList6"/>
    <dgm:cxn modelId="{7DD4439C-798C-4563-B909-101175F38D41}" type="presParOf" srcId="{DF8E321E-0F57-409F-98F6-B2FB5C18B0D5}" destId="{753532BF-4625-41AC-A7FB-CF481FDDC868}" srcOrd="2" destOrd="0" presId="urn:microsoft.com/office/officeart/2005/8/layout/vList6"/>
    <dgm:cxn modelId="{3C1225D0-6D41-4E68-AE56-4A51DFCE3B51}" type="presParOf" srcId="{753532BF-4625-41AC-A7FB-CF481FDDC868}" destId="{967DF25E-3DA5-4CFB-A861-4D42A5D01DD3}" srcOrd="0" destOrd="0" presId="urn:microsoft.com/office/officeart/2005/8/layout/vList6"/>
    <dgm:cxn modelId="{E0300DC0-5BB9-4B7B-B053-5A6633C72F43}" type="presParOf" srcId="{753532BF-4625-41AC-A7FB-CF481FDDC868}" destId="{76863EEE-C989-42D5-809C-5F9232EFE1B7}"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9F721-9E8D-472C-A071-5C2DDF91EE77}">
      <dsp:nvSpPr>
        <dsp:cNvPr id="0" name=""/>
        <dsp:cNvSpPr/>
      </dsp:nvSpPr>
      <dsp:spPr>
        <a:xfrm>
          <a:off x="4061" y="0"/>
          <a:ext cx="3907073" cy="464729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1.  Model construction: </a:t>
          </a:r>
          <a:endParaRPr lang="en-US" sz="1800" kern="1200" dirty="0"/>
        </a:p>
        <a:p>
          <a:pPr marL="0" lvl="0" indent="0" algn="ctr" defTabSz="800100">
            <a:lnSpc>
              <a:spcPct val="90000"/>
            </a:lnSpc>
            <a:spcBef>
              <a:spcPct val="0"/>
            </a:spcBef>
            <a:spcAft>
              <a:spcPct val="35000"/>
            </a:spcAft>
            <a:buNone/>
          </a:pPr>
          <a:r>
            <a:rPr lang="en-US" sz="1800" kern="1200" dirty="0"/>
            <a:t>describing a set of predetermined classes</a:t>
          </a:r>
        </a:p>
      </dsp:txBody>
      <dsp:txXfrm>
        <a:off x="4061" y="0"/>
        <a:ext cx="3907073" cy="1394187"/>
      </dsp:txXfrm>
    </dsp:sp>
    <dsp:sp modelId="{4E567AF4-3B93-4557-B268-1EEBA9F07E46}">
      <dsp:nvSpPr>
        <dsp:cNvPr id="0" name=""/>
        <dsp:cNvSpPr/>
      </dsp:nvSpPr>
      <dsp:spPr>
        <a:xfrm>
          <a:off x="394768" y="1394584"/>
          <a:ext cx="3125658" cy="91300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Each tuple /sample is assumed to belong to a predefined class, as determined by the class label attribute</a:t>
          </a:r>
        </a:p>
      </dsp:txBody>
      <dsp:txXfrm>
        <a:off x="421509" y="1421325"/>
        <a:ext cx="3072176" cy="859524"/>
      </dsp:txXfrm>
    </dsp:sp>
    <dsp:sp modelId="{5B0848AD-6401-46EE-B924-DE8A21C3BE13}">
      <dsp:nvSpPr>
        <dsp:cNvPr id="0" name=""/>
        <dsp:cNvSpPr/>
      </dsp:nvSpPr>
      <dsp:spPr>
        <a:xfrm>
          <a:off x="394768" y="2448053"/>
          <a:ext cx="3125658" cy="91300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The set of tuples used for model construction is training set</a:t>
          </a:r>
          <a:endParaRPr lang="en-US" sz="1600" kern="1200" dirty="0"/>
        </a:p>
      </dsp:txBody>
      <dsp:txXfrm>
        <a:off x="421509" y="2474794"/>
        <a:ext cx="3072176" cy="859524"/>
      </dsp:txXfrm>
    </dsp:sp>
    <dsp:sp modelId="{8E1A9053-B26F-4A6F-8E1A-1259E1D75180}">
      <dsp:nvSpPr>
        <dsp:cNvPr id="0" name=""/>
        <dsp:cNvSpPr/>
      </dsp:nvSpPr>
      <dsp:spPr>
        <a:xfrm>
          <a:off x="394768" y="3501521"/>
          <a:ext cx="3125658" cy="91300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The model is represented as classification rules, decision trees, or mathematical formulae</a:t>
          </a:r>
        </a:p>
      </dsp:txBody>
      <dsp:txXfrm>
        <a:off x="421509" y="3528262"/>
        <a:ext cx="3072176" cy="859524"/>
      </dsp:txXfrm>
    </dsp:sp>
    <dsp:sp modelId="{F7A4D452-89E5-4FE0-8146-6B080235B38E}">
      <dsp:nvSpPr>
        <dsp:cNvPr id="0" name=""/>
        <dsp:cNvSpPr/>
      </dsp:nvSpPr>
      <dsp:spPr>
        <a:xfrm>
          <a:off x="4204165" y="0"/>
          <a:ext cx="3907073" cy="464729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2.  Model usage</a:t>
          </a:r>
          <a:r>
            <a:rPr lang="en-US" sz="1800" kern="1200" dirty="0"/>
            <a:t>: </a:t>
          </a:r>
        </a:p>
        <a:p>
          <a:pPr marL="0" lvl="0" indent="0" algn="ctr" defTabSz="800100">
            <a:lnSpc>
              <a:spcPct val="90000"/>
            </a:lnSpc>
            <a:spcBef>
              <a:spcPct val="0"/>
            </a:spcBef>
            <a:spcAft>
              <a:spcPct val="35000"/>
            </a:spcAft>
            <a:buNone/>
          </a:pPr>
          <a:r>
            <a:rPr lang="en-US" sz="1800" kern="1200" dirty="0"/>
            <a:t>Classifying future or unknown objects</a:t>
          </a:r>
        </a:p>
      </dsp:txBody>
      <dsp:txXfrm>
        <a:off x="4204165" y="0"/>
        <a:ext cx="3907073" cy="1394187"/>
      </dsp:txXfrm>
    </dsp:sp>
    <dsp:sp modelId="{3792C1BE-4C75-46FF-9472-6728FE8C49D6}">
      <dsp:nvSpPr>
        <dsp:cNvPr id="0" name=""/>
        <dsp:cNvSpPr/>
      </dsp:nvSpPr>
      <dsp:spPr>
        <a:xfrm>
          <a:off x="4594872" y="1394626"/>
          <a:ext cx="3125658" cy="176216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t" anchorCtr="0">
          <a:noAutofit/>
        </a:bodyPr>
        <a:lstStyle/>
        <a:p>
          <a:pPr marL="0" lvl="0" indent="0" algn="l" defTabSz="711200">
            <a:lnSpc>
              <a:spcPct val="90000"/>
            </a:lnSpc>
            <a:spcBef>
              <a:spcPct val="0"/>
            </a:spcBef>
            <a:spcAft>
              <a:spcPct val="35000"/>
            </a:spcAft>
            <a:buNone/>
          </a:pPr>
          <a:r>
            <a:rPr lang="en-US" sz="1600" kern="1200" dirty="0"/>
            <a:t>Estimate accuracy of the model</a:t>
          </a:r>
        </a:p>
        <a:p>
          <a:pPr marL="114300" lvl="1" indent="-114300" algn="l" defTabSz="533400">
            <a:lnSpc>
              <a:spcPct val="90000"/>
            </a:lnSpc>
            <a:spcBef>
              <a:spcPct val="0"/>
            </a:spcBef>
            <a:spcAft>
              <a:spcPct val="15000"/>
            </a:spcAft>
            <a:buChar char="•"/>
          </a:pPr>
          <a:r>
            <a:rPr lang="en-US" sz="1200" kern="1200" dirty="0"/>
            <a:t>The known label of test sample is compared with the classified result from the model</a:t>
          </a:r>
        </a:p>
        <a:p>
          <a:pPr marL="114300" lvl="1" indent="-114300" algn="l" defTabSz="533400">
            <a:lnSpc>
              <a:spcPct val="90000"/>
            </a:lnSpc>
            <a:spcBef>
              <a:spcPct val="0"/>
            </a:spcBef>
            <a:spcAft>
              <a:spcPct val="15000"/>
            </a:spcAft>
            <a:buChar char="•"/>
          </a:pPr>
          <a:r>
            <a:rPr lang="en-US" sz="1200" kern="1200" dirty="0"/>
            <a:t>Accuracy rate is the percentage of test set samples that are correctly classified by the model</a:t>
          </a:r>
        </a:p>
        <a:p>
          <a:pPr marL="114300" lvl="1" indent="-114300" algn="l" defTabSz="533400">
            <a:lnSpc>
              <a:spcPct val="90000"/>
            </a:lnSpc>
            <a:spcBef>
              <a:spcPct val="0"/>
            </a:spcBef>
            <a:spcAft>
              <a:spcPct val="15000"/>
            </a:spcAft>
            <a:buChar char="•"/>
          </a:pPr>
          <a:r>
            <a:rPr lang="en-US" sz="1200" kern="1200" dirty="0"/>
            <a:t>Test set is independent of training set, otherwise over-fitting will occur</a:t>
          </a:r>
        </a:p>
      </dsp:txBody>
      <dsp:txXfrm>
        <a:off x="4646484" y="1446238"/>
        <a:ext cx="3022434" cy="1658939"/>
      </dsp:txXfrm>
    </dsp:sp>
    <dsp:sp modelId="{45F7817E-ACD6-4F5B-BEB9-6BE554E8AEC8}">
      <dsp:nvSpPr>
        <dsp:cNvPr id="0" name=""/>
        <dsp:cNvSpPr/>
      </dsp:nvSpPr>
      <dsp:spPr>
        <a:xfrm>
          <a:off x="4594872" y="3324483"/>
          <a:ext cx="3125658" cy="1090002"/>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If the accuracy is acceptable, use the model to classify data tuples whose class labels are not known</a:t>
          </a:r>
        </a:p>
      </dsp:txBody>
      <dsp:txXfrm>
        <a:off x="4626797" y="3356408"/>
        <a:ext cx="3061808" cy="1026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DAC54-960A-4956-BA0F-882C6C73776D}">
      <dsp:nvSpPr>
        <dsp:cNvPr id="0" name=""/>
        <dsp:cNvSpPr/>
      </dsp:nvSpPr>
      <dsp:spPr>
        <a:xfrm>
          <a:off x="2309" y="22000"/>
          <a:ext cx="2252067" cy="82876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kumimoji="0" lang="en-US" sz="2400" b="1" i="0" u="none" strike="noStrike" kern="1200" cap="none" spc="0" normalizeH="0" baseline="0" noProof="0" dirty="0">
              <a:ln>
                <a:noFill/>
              </a:ln>
              <a:solidFill>
                <a:schemeClr val="tx1"/>
              </a:solidFill>
              <a:effectLst/>
              <a:uLnTx/>
              <a:uFillTx/>
              <a:latin typeface="+mn-lt"/>
              <a:ea typeface="+mn-ea"/>
              <a:cs typeface="+mn-cs"/>
            </a:rPr>
            <a:t>Information gain (ID3)</a:t>
          </a:r>
          <a:r>
            <a:rPr kumimoji="0" lang="en-US" sz="2400" b="0" i="0" u="none" strike="noStrike" kern="1200" cap="none" spc="0" normalizeH="0" baseline="0" noProof="0" dirty="0">
              <a:ln>
                <a:noFill/>
              </a:ln>
              <a:solidFill>
                <a:schemeClr val="tx1"/>
              </a:solidFill>
              <a:effectLst/>
              <a:uLnTx/>
              <a:uFillTx/>
              <a:latin typeface="+mn-lt"/>
              <a:ea typeface="+mn-ea"/>
              <a:cs typeface="+mn-cs"/>
            </a:rPr>
            <a:t>: </a:t>
          </a:r>
          <a:endParaRPr lang="en-US" sz="2400" kern="1200" dirty="0"/>
        </a:p>
      </dsp:txBody>
      <dsp:txXfrm>
        <a:off x="2309" y="22000"/>
        <a:ext cx="2252067" cy="828767"/>
      </dsp:txXfrm>
    </dsp:sp>
    <dsp:sp modelId="{2F154FE6-C385-4535-BE44-C23B9BE2F213}">
      <dsp:nvSpPr>
        <dsp:cNvPr id="0" name=""/>
        <dsp:cNvSpPr/>
      </dsp:nvSpPr>
      <dsp:spPr>
        <a:xfrm>
          <a:off x="2309" y="850768"/>
          <a:ext cx="2252067" cy="38210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The difference between the original information requirement (i.e. based on just the proportion of classes) and the new requirements (i.e. obtained after partitioning on A).</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Gain(A) = Info(D)-Info</a:t>
          </a:r>
          <a:r>
            <a:rPr kumimoji="0" lang="en-US" sz="1400" b="0" i="0" u="none" strike="noStrike" kern="1200" cap="none" spc="0" normalizeH="0" baseline="-25000" noProof="0" dirty="0">
              <a:ln>
                <a:noFill/>
              </a:ln>
              <a:solidFill>
                <a:schemeClr val="tx1"/>
              </a:solidFill>
              <a:effectLst/>
              <a:uLnTx/>
              <a:uFillTx/>
              <a:latin typeface="+mn-lt"/>
              <a:ea typeface="+mn-ea"/>
              <a:cs typeface="+mn-cs"/>
            </a:rPr>
            <a:t>A</a:t>
          </a:r>
          <a:r>
            <a:rPr kumimoji="0" lang="en-US" sz="1400" b="0" i="0" u="none" strike="noStrike" kern="1200" cap="none" spc="0" normalizeH="0" baseline="0" noProof="0" dirty="0">
              <a:ln>
                <a:noFill/>
              </a:ln>
              <a:solidFill>
                <a:schemeClr val="tx1"/>
              </a:solidFill>
              <a:effectLst/>
              <a:uLnTx/>
              <a:uFillTx/>
              <a:latin typeface="+mn-lt"/>
              <a:ea typeface="+mn-ea"/>
              <a:cs typeface="+mn-cs"/>
            </a:rPr>
            <a:t>(D)</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Attribute with the highest information gain chosen as split attribute because it reflects the least randomness</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Measured in bits</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Biased towards attributes with large numbers</a:t>
          </a:r>
        </a:p>
      </dsp:txBody>
      <dsp:txXfrm>
        <a:off x="2309" y="850768"/>
        <a:ext cx="2252067" cy="3821040"/>
      </dsp:txXfrm>
    </dsp:sp>
    <dsp:sp modelId="{AFE8FD5E-FF42-4620-8FA5-1208DE58D4A1}">
      <dsp:nvSpPr>
        <dsp:cNvPr id="0" name=""/>
        <dsp:cNvSpPr/>
      </dsp:nvSpPr>
      <dsp:spPr>
        <a:xfrm>
          <a:off x="2569666" y="22000"/>
          <a:ext cx="2252067" cy="82876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kumimoji="0" lang="en-US" sz="2400" b="1" i="0" u="none" strike="noStrike" kern="1200" cap="none" spc="0" normalizeH="0" baseline="0" noProof="0" dirty="0">
              <a:ln>
                <a:noFill/>
              </a:ln>
              <a:solidFill>
                <a:schemeClr val="tx1"/>
              </a:solidFill>
              <a:effectLst/>
              <a:uLnTx/>
              <a:uFillTx/>
              <a:latin typeface="+mn-lt"/>
              <a:ea typeface="+mn-ea"/>
              <a:cs typeface="+mn-cs"/>
            </a:rPr>
            <a:t>Gain ratio (C4.5)</a:t>
          </a:r>
          <a:r>
            <a:rPr kumimoji="0" lang="en-US" sz="2400" b="0" i="0" u="none" strike="noStrike" kern="1200" cap="none" spc="0" normalizeH="0" baseline="0" noProof="0" dirty="0">
              <a:ln>
                <a:noFill/>
              </a:ln>
              <a:solidFill>
                <a:schemeClr val="tx1"/>
              </a:solidFill>
              <a:effectLst/>
              <a:uLnTx/>
              <a:uFillTx/>
              <a:latin typeface="+mn-lt"/>
              <a:ea typeface="+mn-ea"/>
              <a:cs typeface="+mn-cs"/>
            </a:rPr>
            <a:t>: </a:t>
          </a:r>
        </a:p>
      </dsp:txBody>
      <dsp:txXfrm>
        <a:off x="2569666" y="22000"/>
        <a:ext cx="2252067" cy="828767"/>
      </dsp:txXfrm>
    </dsp:sp>
    <dsp:sp modelId="{6D891CBC-2E6C-4F60-886B-4967241874A9}">
      <dsp:nvSpPr>
        <dsp:cNvPr id="0" name=""/>
        <dsp:cNvSpPr/>
      </dsp:nvSpPr>
      <dsp:spPr>
        <a:xfrm>
          <a:off x="2569666" y="850768"/>
          <a:ext cx="2252067" cy="38210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228600" lvl="1" indent="-228600" algn="l" defTabSz="889000" rtl="0">
            <a:lnSpc>
              <a:spcPct val="90000"/>
            </a:lnSpc>
            <a:spcBef>
              <a:spcPct val="0"/>
            </a:spcBef>
            <a:spcAft>
              <a:spcPct val="15000"/>
            </a:spcAft>
            <a:buChar char="•"/>
          </a:pPr>
          <a:r>
            <a:rPr kumimoji="0" lang="en-US" sz="2000" b="0" i="0" u="none" strike="noStrike" kern="1200" cap="none" spc="0" normalizeH="0" baseline="0" noProof="0" dirty="0">
              <a:ln>
                <a:noFill/>
              </a:ln>
              <a:solidFill>
                <a:schemeClr val="tx1"/>
              </a:solidFill>
              <a:effectLst/>
              <a:uLnTx/>
              <a:uFillTx/>
              <a:latin typeface="+mn-lt"/>
              <a:ea typeface="+mn-ea"/>
              <a:cs typeface="+mn-cs"/>
            </a:rPr>
            <a:t>.</a:t>
          </a:r>
        </a:p>
        <a:p>
          <a:pPr marL="228600" lvl="1" indent="-228600" algn="l" defTabSz="889000" rtl="0">
            <a:lnSpc>
              <a:spcPct val="90000"/>
            </a:lnSpc>
            <a:spcBef>
              <a:spcPct val="0"/>
            </a:spcBef>
            <a:spcAft>
              <a:spcPct val="15000"/>
            </a:spcAft>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228600" lvl="1" indent="-228600" algn="l" defTabSz="889000" rtl="0">
            <a:lnSpc>
              <a:spcPct val="90000"/>
            </a:lnSpc>
            <a:spcBef>
              <a:spcPct val="0"/>
            </a:spcBef>
            <a:spcAft>
              <a:spcPct val="15000"/>
            </a:spcAft>
            <a:buChar char="•"/>
          </a:pPr>
          <a:r>
            <a:rPr kumimoji="0" lang="en-US" sz="2000" b="0" i="0" u="none" strike="noStrike" kern="1200" cap="none" spc="0" normalizeH="0" baseline="0" noProof="0" dirty="0">
              <a:ln>
                <a:noFill/>
              </a:ln>
              <a:solidFill>
                <a:schemeClr val="tx1"/>
              </a:solidFill>
              <a:effectLst/>
              <a:uLnTx/>
              <a:uFillTx/>
              <a:latin typeface="+mn-lt"/>
              <a:ea typeface="+mn-ea"/>
              <a:cs typeface="+mn-cs"/>
            </a:rPr>
            <a:t>.</a:t>
          </a:r>
        </a:p>
        <a:p>
          <a:pPr marL="228600" lvl="1" indent="-228600" algn="l" defTabSz="889000" rtl="0">
            <a:lnSpc>
              <a:spcPct val="90000"/>
            </a:lnSpc>
            <a:spcBef>
              <a:spcPct val="0"/>
            </a:spcBef>
            <a:spcAft>
              <a:spcPct val="15000"/>
            </a:spcAft>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Normalizes for attributes with large values by using </a:t>
          </a:r>
          <a:r>
            <a:rPr kumimoji="0" lang="en-US" sz="1400" b="0" i="0" u="none" strike="noStrike" kern="1200" cap="none" spc="0" normalizeH="0" baseline="0" noProof="0" dirty="0" err="1">
              <a:ln>
                <a:noFill/>
              </a:ln>
              <a:solidFill>
                <a:schemeClr val="tx1"/>
              </a:solidFill>
              <a:effectLst/>
              <a:uLnTx/>
              <a:uFillTx/>
              <a:latin typeface="+mn-lt"/>
              <a:ea typeface="+mn-ea"/>
              <a:cs typeface="+mn-cs"/>
            </a:rPr>
            <a:t>Splitinfo</a:t>
          </a:r>
          <a:r>
            <a:rPr kumimoji="0" lang="en-US" sz="1400" b="0" i="0" u="none" strike="noStrike" kern="1200" cap="none" spc="0" normalizeH="0" baseline="0" noProof="0" dirty="0">
              <a:ln>
                <a:noFill/>
              </a:ln>
              <a:solidFill>
                <a:schemeClr val="tx1"/>
              </a:solidFill>
              <a:effectLst/>
              <a:uLnTx/>
              <a:uFillTx/>
              <a:latin typeface="+mn-lt"/>
              <a:ea typeface="+mn-ea"/>
              <a:cs typeface="+mn-cs"/>
            </a:rPr>
            <a:t> parameter</a:t>
          </a:r>
        </a:p>
      </dsp:txBody>
      <dsp:txXfrm>
        <a:off x="2569666" y="850768"/>
        <a:ext cx="2252067" cy="3821040"/>
      </dsp:txXfrm>
    </dsp:sp>
    <dsp:sp modelId="{F309AC31-4440-4382-AA2D-5E9F22EE898E}">
      <dsp:nvSpPr>
        <dsp:cNvPr id="0" name=""/>
        <dsp:cNvSpPr/>
      </dsp:nvSpPr>
      <dsp:spPr>
        <a:xfrm>
          <a:off x="5137022" y="22000"/>
          <a:ext cx="2252067" cy="82876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kumimoji="0" lang="en-US" sz="2400" b="1" i="0" u="none" strike="noStrike" kern="1200" cap="none" spc="0" normalizeH="0" baseline="0" noProof="0" dirty="0" err="1">
              <a:ln>
                <a:noFill/>
              </a:ln>
              <a:solidFill>
                <a:schemeClr val="tx1"/>
              </a:solidFill>
              <a:effectLst/>
              <a:uLnTx/>
              <a:uFillTx/>
              <a:latin typeface="+mn-lt"/>
              <a:ea typeface="+mn-ea"/>
              <a:cs typeface="+mn-cs"/>
            </a:rPr>
            <a:t>Gini</a:t>
          </a:r>
          <a:r>
            <a:rPr kumimoji="0" lang="en-US" sz="2400" b="1" i="0" u="none" strike="noStrike" kern="1200" cap="none" spc="0" normalizeH="0" baseline="0" noProof="0" dirty="0">
              <a:ln>
                <a:noFill/>
              </a:ln>
              <a:solidFill>
                <a:schemeClr val="tx1"/>
              </a:solidFill>
              <a:effectLst/>
              <a:uLnTx/>
              <a:uFillTx/>
              <a:latin typeface="+mn-lt"/>
              <a:ea typeface="+mn-ea"/>
              <a:cs typeface="+mn-cs"/>
            </a:rPr>
            <a:t> index</a:t>
          </a:r>
          <a:r>
            <a:rPr kumimoji="0" lang="en-US" sz="2400" b="0" i="0" u="none" strike="noStrike" kern="1200" cap="none" spc="0" normalizeH="0" baseline="0" noProof="0" dirty="0">
              <a:ln>
                <a:noFill/>
              </a:ln>
              <a:solidFill>
                <a:schemeClr val="tx1"/>
              </a:solidFill>
              <a:effectLst/>
              <a:uLnTx/>
              <a:uFillTx/>
              <a:latin typeface="+mn-lt"/>
              <a:ea typeface="+mn-ea"/>
              <a:cs typeface="+mn-cs"/>
            </a:rPr>
            <a:t>: </a:t>
          </a:r>
        </a:p>
      </dsp:txBody>
      <dsp:txXfrm>
        <a:off x="5137022" y="22000"/>
        <a:ext cx="2252067" cy="828767"/>
      </dsp:txXfrm>
    </dsp:sp>
    <dsp:sp modelId="{E7DB220A-3A3E-414F-81F9-AF07F9E17F85}">
      <dsp:nvSpPr>
        <dsp:cNvPr id="0" name=""/>
        <dsp:cNvSpPr/>
      </dsp:nvSpPr>
      <dsp:spPr>
        <a:xfrm>
          <a:off x="5137022" y="850768"/>
          <a:ext cx="2252067" cy="38210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Measures the impurity of D, a data partition or set of training tuples as</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114300" lvl="1" indent="-114300" algn="l" defTabSz="622300" rtl="0">
            <a:lnSpc>
              <a:spcPct val="90000"/>
            </a:lnSpc>
            <a:spcBef>
              <a:spcPct val="0"/>
            </a:spcBef>
            <a:spcAft>
              <a:spcPct val="15000"/>
            </a:spcAft>
            <a:buChar cha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Considers a binary split for each attribute</a:t>
          </a:r>
        </a:p>
      </dsp:txBody>
      <dsp:txXfrm>
        <a:off x="5137022" y="850768"/>
        <a:ext cx="2252067" cy="3821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9C44A-ECF5-44D9-A2C6-F94F0751463E}">
      <dsp:nvSpPr>
        <dsp:cNvPr id="0" name=""/>
        <dsp:cNvSpPr/>
      </dsp:nvSpPr>
      <dsp:spPr>
        <a:xfrm>
          <a:off x="38" y="284206"/>
          <a:ext cx="3690193" cy="4320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rtl="0">
            <a:lnSpc>
              <a:spcPct val="90000"/>
            </a:lnSpc>
            <a:spcBef>
              <a:spcPct val="0"/>
            </a:spcBef>
            <a:spcAft>
              <a:spcPct val="35000"/>
            </a:spcAft>
            <a:buNone/>
          </a:pPr>
          <a:r>
            <a:rPr kumimoji="0" lang="en-US" sz="1500" b="1" i="0" u="none" strike="noStrike" kern="1200" cap="none" spc="0" normalizeH="0" baseline="0" noProof="0">
              <a:ln/>
              <a:effectLst/>
              <a:uLnTx/>
              <a:uFillTx/>
              <a:latin typeface="+mn-lt"/>
              <a:ea typeface="+mn-ea"/>
              <a:cs typeface="+mn-cs"/>
            </a:rPr>
            <a:t>Decision</a:t>
          </a:r>
          <a:r>
            <a:rPr kumimoji="0" lang="en-US" sz="1500" b="1" i="0" u="none" strike="noStrike" kern="1200" cap="none" spc="0" normalizeH="0" noProof="0">
              <a:ln/>
              <a:effectLst/>
              <a:uLnTx/>
              <a:uFillTx/>
              <a:latin typeface="+mn-lt"/>
              <a:ea typeface="+mn-ea"/>
              <a:cs typeface="+mn-cs"/>
            </a:rPr>
            <a:t> Trees</a:t>
          </a:r>
          <a:endParaRPr lang="en-US" sz="1500" u="none" kern="1200"/>
        </a:p>
      </dsp:txBody>
      <dsp:txXfrm>
        <a:off x="38" y="284206"/>
        <a:ext cx="3690193" cy="432000"/>
      </dsp:txXfrm>
    </dsp:sp>
    <dsp:sp modelId="{010637F9-16B7-4CB3-B968-693401E8C5B4}">
      <dsp:nvSpPr>
        <dsp:cNvPr id="0" name=""/>
        <dsp:cNvSpPr/>
      </dsp:nvSpPr>
      <dsp:spPr>
        <a:xfrm>
          <a:off x="38" y="716206"/>
          <a:ext cx="3690193" cy="3873023"/>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kumimoji="0" lang="en-US" sz="1500" b="1" i="0" strike="noStrike" kern="1200" cap="none" spc="0" normalizeH="0" baseline="0" noProof="0" dirty="0">
              <a:ln/>
              <a:effectLst/>
              <a:uLnTx/>
              <a:uFillTx/>
              <a:latin typeface="+mn-lt"/>
              <a:ea typeface="+mn-ea"/>
              <a:cs typeface="+mn-cs"/>
            </a:rPr>
            <a:t>Advantages</a:t>
          </a:r>
          <a:r>
            <a:rPr kumimoji="0" lang="en-US" sz="1500" b="0" i="0" strike="noStrike" kern="1200" cap="none" spc="0" normalizeH="0" baseline="0" noProof="0" dirty="0">
              <a:ln/>
              <a:effectLst/>
              <a:uLnTx/>
              <a:uFillTx/>
              <a:latin typeface="+mn-lt"/>
              <a:ea typeface="+mn-ea"/>
              <a:cs typeface="+mn-cs"/>
            </a:rPr>
            <a:t>:</a:t>
          </a:r>
        </a:p>
        <a:p>
          <a:pPr marL="228600" lvl="2" indent="-114300" algn="l" defTabSz="666750">
            <a:lnSpc>
              <a:spcPct val="90000"/>
            </a:lnSpc>
            <a:spcBef>
              <a:spcPct val="0"/>
            </a:spcBef>
            <a:spcAft>
              <a:spcPct val="15000"/>
            </a:spcAft>
            <a:buChar char="•"/>
          </a:pPr>
          <a:r>
            <a:rPr lang="en-US" sz="1500" kern="1200"/>
            <a:t>Compact and e</a:t>
          </a:r>
          <a:r>
            <a:rPr kumimoji="0" lang="en-US" sz="1500" b="0" i="0" strike="noStrike" kern="1200" cap="none" spc="0" normalizeH="0" baseline="0" noProof="0">
              <a:ln/>
              <a:effectLst/>
              <a:uLnTx/>
              <a:uFillTx/>
              <a:latin typeface="+mn-lt"/>
              <a:ea typeface="+mn-ea"/>
              <a:cs typeface="+mn-cs"/>
            </a:rPr>
            <a:t>asy</a:t>
          </a:r>
          <a:r>
            <a:rPr kumimoji="0" lang="en-US" sz="1500" b="0" i="0" strike="noStrike" kern="1200" cap="none" spc="0" normalizeH="0" noProof="0">
              <a:ln/>
              <a:effectLst/>
              <a:uLnTx/>
              <a:uFillTx/>
              <a:latin typeface="+mn-lt"/>
              <a:ea typeface="+mn-ea"/>
              <a:cs typeface="+mn-cs"/>
            </a:rPr>
            <a:t> to implement</a:t>
          </a:r>
          <a:endParaRPr kumimoji="0" lang="en-US" sz="1500" b="0" i="0" strike="noStrike" kern="1200" cap="none" spc="0" normalizeH="0" baseline="0" noProof="0" dirty="0">
            <a:ln/>
            <a:effectLst/>
            <a:uLnTx/>
            <a:uFillTx/>
            <a:latin typeface="+mn-lt"/>
            <a:ea typeface="+mn-ea"/>
            <a:cs typeface="+mn-cs"/>
          </a:endParaRPr>
        </a:p>
        <a:p>
          <a:pPr marL="114300" lvl="1" indent="-114300" algn="l" defTabSz="666750" rtl="0">
            <a:lnSpc>
              <a:spcPct val="90000"/>
            </a:lnSpc>
            <a:spcBef>
              <a:spcPct val="0"/>
            </a:spcBef>
            <a:spcAft>
              <a:spcPct val="15000"/>
            </a:spcAft>
            <a:buChar char="•"/>
          </a:pPr>
          <a:r>
            <a:rPr kumimoji="0" lang="en-US" sz="1500" b="1" i="0" strike="noStrike" kern="1200" cap="none" spc="0" normalizeH="0" baseline="0" noProof="0" dirty="0">
              <a:ln/>
              <a:effectLst/>
              <a:uLnTx/>
              <a:uFillTx/>
              <a:latin typeface="+mn-lt"/>
              <a:ea typeface="+mn-ea"/>
              <a:cs typeface="+mn-cs"/>
            </a:rPr>
            <a:t>Disadvantage</a:t>
          </a:r>
          <a:r>
            <a:rPr kumimoji="0" lang="en-US" sz="1500" b="0" i="0" strike="noStrike" kern="1200" cap="none" spc="0" normalizeH="0" baseline="0" noProof="0" dirty="0">
              <a:ln/>
              <a:effectLst/>
              <a:uLnTx/>
              <a:uFillTx/>
              <a:latin typeface="+mn-lt"/>
              <a:ea typeface="+mn-ea"/>
              <a:cs typeface="+mn-cs"/>
            </a:rPr>
            <a:t>:</a:t>
          </a:r>
        </a:p>
        <a:p>
          <a:pPr marL="228600" lvl="2" indent="-114300" algn="l" defTabSz="666750" rtl="0">
            <a:lnSpc>
              <a:spcPct val="90000"/>
            </a:lnSpc>
            <a:spcBef>
              <a:spcPct val="0"/>
            </a:spcBef>
            <a:spcAft>
              <a:spcPct val="15000"/>
            </a:spcAft>
            <a:buChar char="•"/>
          </a:pPr>
          <a:r>
            <a:rPr kumimoji="0" lang="en-US" sz="1500" b="0" i="0" strike="noStrike" kern="1200" cap="none" spc="0" normalizeH="0" baseline="0" noProof="0">
              <a:ln/>
              <a:effectLst/>
              <a:uLnTx/>
              <a:uFillTx/>
              <a:latin typeface="+mn-lt"/>
              <a:ea typeface="+mn-ea"/>
              <a:cs typeface="+mn-cs"/>
            </a:rPr>
            <a:t>Overfitting: Too many branches based on training data, some may show anomalies</a:t>
          </a:r>
          <a:endParaRPr kumimoji="0" lang="en-US" sz="1500" b="0" i="0" strike="noStrike" kern="1200" cap="none" spc="0" normalizeH="0" baseline="0" noProof="0" dirty="0">
            <a:ln/>
            <a:effectLst/>
            <a:uLnTx/>
            <a:uFillTx/>
            <a:latin typeface="+mn-lt"/>
            <a:ea typeface="+mn-ea"/>
            <a:cs typeface="+mn-cs"/>
          </a:endParaRPr>
        </a:p>
        <a:p>
          <a:pPr marL="114300" lvl="1" indent="-114300" algn="l" defTabSz="666750" rtl="0">
            <a:lnSpc>
              <a:spcPct val="90000"/>
            </a:lnSpc>
            <a:spcBef>
              <a:spcPct val="0"/>
            </a:spcBef>
            <a:spcAft>
              <a:spcPct val="15000"/>
            </a:spcAft>
            <a:buChar char="•"/>
          </a:pPr>
          <a:r>
            <a:rPr kumimoji="0" lang="en-US" sz="1500" b="0" i="0" strike="noStrike" kern="1200" cap="none" spc="0" normalizeH="0" baseline="0" noProof="0">
              <a:ln/>
              <a:effectLst/>
              <a:uLnTx/>
              <a:uFillTx/>
              <a:latin typeface="+mn-lt"/>
              <a:ea typeface="+mn-ea"/>
              <a:cs typeface="+mn-cs"/>
            </a:rPr>
            <a:t>Poor accuracy for unseen samples</a:t>
          </a:r>
          <a:r>
            <a:rPr kumimoji="0" lang="en-US" sz="1500" b="0" i="0" strike="noStrike" kern="1200" cap="none" spc="0" normalizeH="0" noProof="0">
              <a:ln/>
              <a:effectLst/>
              <a:uLnTx/>
              <a:uFillTx/>
              <a:latin typeface="+mn-lt"/>
              <a:ea typeface="+mn-ea"/>
              <a:cs typeface="+mn-cs"/>
            </a:rPr>
            <a:t> m</a:t>
          </a:r>
          <a:r>
            <a:rPr lang="en-US" sz="1500" kern="1200"/>
            <a:t>ay require P</a:t>
          </a:r>
          <a:r>
            <a:rPr kumimoji="0" lang="en-US" sz="1500" b="0" i="0" strike="noStrike" kern="1200" cap="none" spc="0" normalizeH="0" baseline="0" noProof="0">
              <a:ln/>
              <a:effectLst/>
              <a:uLnTx/>
              <a:uFillTx/>
              <a:latin typeface="+mn-lt"/>
              <a:ea typeface="+mn-ea"/>
              <a:cs typeface="+mn-cs"/>
            </a:rPr>
            <a:t>repruning (</a:t>
          </a:r>
          <a:r>
            <a:rPr kumimoji="0" lang="en-US" sz="1500" b="0" i="1" strike="noStrike" kern="1200" cap="none" spc="0" normalizeH="0" baseline="0" noProof="0">
              <a:ln/>
              <a:effectLst/>
              <a:uLnTx/>
              <a:uFillTx/>
              <a:latin typeface="+mn-lt"/>
              <a:ea typeface="+mn-ea"/>
              <a:cs typeface="+mn-cs"/>
            </a:rPr>
            <a:t>Halt tree construction early</a:t>
          </a:r>
          <a:r>
            <a:rPr kumimoji="0" lang="en-US" sz="1500" b="0" i="0" strike="noStrike" kern="1200" cap="none" spc="0" normalizeH="0" baseline="0" noProof="0">
              <a:ln/>
              <a:effectLst/>
              <a:uLnTx/>
              <a:uFillTx/>
              <a:latin typeface="+mn-lt"/>
              <a:ea typeface="+mn-ea"/>
              <a:cs typeface="+mn-cs"/>
            </a:rPr>
            <a:t> </a:t>
          </a:r>
          <a:r>
            <a:rPr kumimoji="0" lang="en-US" sz="1500" b="0" i="0" strike="noStrike" kern="1200" cap="none" spc="0" normalizeH="0" baseline="0" noProof="0">
              <a:ln/>
              <a:effectLst/>
              <a:uLnTx/>
              <a:uFillTx/>
              <a:latin typeface="+mn-lt"/>
              <a:ea typeface="+mn-ea"/>
              <a:cs typeface="Tahoma" pitchFamily="34" charset="0"/>
            </a:rPr>
            <a:t>̵</a:t>
          </a:r>
          <a:r>
            <a:rPr kumimoji="0" lang="en-US" sz="1500" b="0" i="0" strike="noStrike" kern="1200" cap="none" spc="0" normalizeH="0" baseline="0" noProof="0">
              <a:ln/>
              <a:effectLst/>
              <a:uLnTx/>
              <a:uFillTx/>
              <a:latin typeface="+mn-lt"/>
              <a:ea typeface="+mn-ea"/>
              <a:cs typeface="+mn-cs"/>
            </a:rPr>
            <a:t> if goodness measure could fall below a hard-to-pick threshold)</a:t>
          </a:r>
          <a:endParaRPr kumimoji="0" lang="en-US" sz="1500" b="0" i="0" strike="noStrike" kern="1200" cap="none" spc="0" normalizeH="0" baseline="0" noProof="0" dirty="0">
            <a:ln/>
            <a:effectLst/>
            <a:uLnTx/>
            <a:uFillTx/>
            <a:latin typeface="+mn-lt"/>
            <a:ea typeface="+mn-ea"/>
            <a:cs typeface="+mn-cs"/>
          </a:endParaRPr>
        </a:p>
        <a:p>
          <a:pPr marL="114300" lvl="1" indent="-114300" algn="l" defTabSz="666750" rtl="0">
            <a:lnSpc>
              <a:spcPct val="90000"/>
            </a:lnSpc>
            <a:spcBef>
              <a:spcPct val="0"/>
            </a:spcBef>
            <a:spcAft>
              <a:spcPct val="15000"/>
            </a:spcAft>
            <a:buChar char="•"/>
          </a:pPr>
          <a:r>
            <a:rPr lang="en-US" sz="1500" kern="1200"/>
            <a:t>Poor accuracy for unseen samples m</a:t>
          </a:r>
          <a:r>
            <a:rPr kumimoji="0" lang="en-US" sz="1500" b="0" i="0" strike="noStrike" kern="1200" cap="none" spc="0" normalizeH="0" baseline="0" noProof="0">
              <a:ln/>
              <a:effectLst/>
              <a:uLnTx/>
              <a:uFillTx/>
              <a:latin typeface="+mn-lt"/>
              <a:ea typeface="+mn-ea"/>
              <a:cs typeface="+mn-cs"/>
            </a:rPr>
            <a:t>ay require Postpruning: </a:t>
          </a:r>
          <a:r>
            <a:rPr kumimoji="0" lang="en-US" sz="1500" b="0" i="1" strike="noStrike" kern="1200" cap="none" spc="0" normalizeH="0" baseline="0" noProof="0">
              <a:ln/>
              <a:effectLst/>
              <a:uLnTx/>
              <a:uFillTx/>
              <a:latin typeface="+mn-lt"/>
              <a:ea typeface="+mn-ea"/>
              <a:cs typeface="+mn-cs"/>
            </a:rPr>
            <a:t>Remove branches</a:t>
          </a:r>
          <a:r>
            <a:rPr kumimoji="0" lang="en-US" sz="1500" b="0" i="0" strike="noStrike" kern="1200" cap="none" spc="0" normalizeH="0" baseline="0" noProof="0">
              <a:ln/>
              <a:effectLst/>
              <a:uLnTx/>
              <a:uFillTx/>
              <a:latin typeface="+mn-lt"/>
              <a:ea typeface="+mn-ea"/>
              <a:cs typeface="+mn-cs"/>
            </a:rPr>
            <a:t> from a “fully grown” tree—get a sequence of progressively pruned trees</a:t>
          </a:r>
          <a:r>
            <a:rPr kumimoji="0" lang="en-US" sz="1500" b="0" i="0" strike="noStrike" kern="1200" cap="none" spc="0" normalizeH="0" noProof="0">
              <a:ln/>
              <a:effectLst/>
              <a:uLnTx/>
              <a:uFillTx/>
              <a:latin typeface="+mn-lt"/>
              <a:ea typeface="+mn-ea"/>
              <a:cs typeface="+mn-cs"/>
            </a:rPr>
            <a:t> (requires multiple sets of test data)</a:t>
          </a:r>
          <a:endParaRPr kumimoji="0" lang="en-US" sz="1500" b="0" i="0" strike="noStrike" kern="1200" cap="none" spc="0" normalizeH="0" baseline="0" noProof="0" dirty="0">
            <a:ln/>
            <a:effectLst/>
            <a:uLnTx/>
            <a:uFillTx/>
            <a:latin typeface="+mn-lt"/>
            <a:ea typeface="+mn-ea"/>
            <a:cs typeface="+mn-cs"/>
          </a:endParaRPr>
        </a:p>
      </dsp:txBody>
      <dsp:txXfrm>
        <a:off x="38" y="716206"/>
        <a:ext cx="3690193" cy="3873023"/>
      </dsp:txXfrm>
    </dsp:sp>
    <dsp:sp modelId="{758444E6-B158-4402-8FAB-E04472930E1B}">
      <dsp:nvSpPr>
        <dsp:cNvPr id="0" name=""/>
        <dsp:cNvSpPr/>
      </dsp:nvSpPr>
      <dsp:spPr>
        <a:xfrm>
          <a:off x="4206859" y="284206"/>
          <a:ext cx="3690193" cy="432000"/>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u="none" kern="1200">
              <a:solidFill>
                <a:schemeClr val="tx1"/>
              </a:solidFill>
            </a:rPr>
            <a:t>Naïve Bayes Classifier</a:t>
          </a:r>
          <a:endParaRPr lang="en-US" sz="1500" u="none" kern="1200" dirty="0">
            <a:solidFill>
              <a:schemeClr val="tx1"/>
            </a:solidFill>
          </a:endParaRPr>
        </a:p>
      </dsp:txBody>
      <dsp:txXfrm>
        <a:off x="4206859" y="284206"/>
        <a:ext cx="3690193" cy="432000"/>
      </dsp:txXfrm>
    </dsp:sp>
    <dsp:sp modelId="{147AF03B-69D4-4473-B59B-C778F98F5676}">
      <dsp:nvSpPr>
        <dsp:cNvPr id="0" name=""/>
        <dsp:cNvSpPr/>
      </dsp:nvSpPr>
      <dsp:spPr>
        <a:xfrm>
          <a:off x="4206859" y="716206"/>
          <a:ext cx="3690193" cy="3873023"/>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Advantages</a:t>
          </a:r>
          <a:r>
            <a:rPr lang="en-US" sz="1500" kern="1200" dirty="0"/>
            <a:t>: </a:t>
          </a:r>
        </a:p>
        <a:p>
          <a:pPr marL="228600" lvl="2" indent="-114300" algn="l" defTabSz="666750">
            <a:lnSpc>
              <a:spcPct val="90000"/>
            </a:lnSpc>
            <a:spcBef>
              <a:spcPct val="0"/>
            </a:spcBef>
            <a:spcAft>
              <a:spcPct val="15000"/>
            </a:spcAft>
            <a:buChar char="•"/>
          </a:pPr>
          <a:r>
            <a:rPr lang="en-US" sz="1500" kern="1200" dirty="0"/>
            <a:t>Easy to implement </a:t>
          </a:r>
        </a:p>
        <a:p>
          <a:pPr marL="228600" lvl="2" indent="-114300" algn="l" defTabSz="666750">
            <a:lnSpc>
              <a:spcPct val="90000"/>
            </a:lnSpc>
            <a:spcBef>
              <a:spcPct val="0"/>
            </a:spcBef>
            <a:spcAft>
              <a:spcPct val="15000"/>
            </a:spcAft>
            <a:buChar char="•"/>
          </a:pPr>
          <a:r>
            <a:rPr lang="en-US" sz="1500" kern="1200" dirty="0"/>
            <a:t>Good results obtained in most of the cases</a:t>
          </a:r>
        </a:p>
        <a:p>
          <a:pPr marL="114300" lvl="1" indent="-114300" algn="l" defTabSz="666750">
            <a:lnSpc>
              <a:spcPct val="90000"/>
            </a:lnSpc>
            <a:spcBef>
              <a:spcPct val="0"/>
            </a:spcBef>
            <a:spcAft>
              <a:spcPct val="15000"/>
            </a:spcAft>
            <a:buChar char="•"/>
          </a:pPr>
          <a:r>
            <a:rPr lang="en-US" sz="1500" b="1" kern="1200" dirty="0"/>
            <a:t>Disadvantages</a:t>
          </a:r>
        </a:p>
        <a:p>
          <a:pPr marL="228600" lvl="2" indent="-114300" algn="l" defTabSz="666750">
            <a:lnSpc>
              <a:spcPct val="90000"/>
            </a:lnSpc>
            <a:spcBef>
              <a:spcPct val="0"/>
            </a:spcBef>
            <a:spcAft>
              <a:spcPct val="15000"/>
            </a:spcAft>
            <a:buChar char="•"/>
          </a:pPr>
          <a:r>
            <a:rPr lang="en-US" sz="1500" kern="1200" dirty="0"/>
            <a:t>Assumption: class conditional independence, therefore loss of accuracy</a:t>
          </a:r>
        </a:p>
        <a:p>
          <a:pPr marL="228600" lvl="2" indent="-114300" algn="l" defTabSz="666750">
            <a:lnSpc>
              <a:spcPct val="90000"/>
            </a:lnSpc>
            <a:spcBef>
              <a:spcPct val="0"/>
            </a:spcBef>
            <a:spcAft>
              <a:spcPct val="15000"/>
            </a:spcAft>
            <a:buChar char="•"/>
          </a:pPr>
          <a:r>
            <a:rPr lang="en-US" sz="1500" kern="1200" dirty="0"/>
            <a:t>Probability is non-zero!</a:t>
          </a:r>
        </a:p>
        <a:p>
          <a:pPr marL="114300" lvl="1" indent="-114300" algn="l" defTabSz="666750">
            <a:lnSpc>
              <a:spcPct val="90000"/>
            </a:lnSpc>
            <a:spcBef>
              <a:spcPct val="0"/>
            </a:spcBef>
            <a:spcAft>
              <a:spcPct val="15000"/>
            </a:spcAft>
            <a:buChar char="•"/>
          </a:pPr>
          <a:r>
            <a:rPr lang="en-US" sz="1500" kern="1200"/>
            <a:t>Practically, dependencies exist among variables </a:t>
          </a:r>
          <a:endParaRPr lang="en-US" sz="1500" kern="1200" dirty="0"/>
        </a:p>
        <a:p>
          <a:pPr marL="228600" lvl="2" indent="-114300" algn="l" defTabSz="666750">
            <a:lnSpc>
              <a:spcPct val="90000"/>
            </a:lnSpc>
            <a:spcBef>
              <a:spcPct val="0"/>
            </a:spcBef>
            <a:spcAft>
              <a:spcPct val="15000"/>
            </a:spcAft>
            <a:buChar char="•"/>
          </a:pPr>
          <a:r>
            <a:rPr lang="en-US" sz="1500" kern="1200"/>
            <a:t>E.g.,  hospitals: patients: Profile: age, family history etc </a:t>
          </a:r>
          <a:endParaRPr lang="en-US" sz="1500" kern="1200" dirty="0"/>
        </a:p>
        <a:p>
          <a:pPr marL="228600" lvl="2" indent="-114300" algn="l" defTabSz="666750">
            <a:lnSpc>
              <a:spcPct val="90000"/>
            </a:lnSpc>
            <a:spcBef>
              <a:spcPct val="0"/>
            </a:spcBef>
            <a:spcAft>
              <a:spcPct val="15000"/>
            </a:spcAft>
            <a:buChar char="•"/>
          </a:pPr>
          <a:r>
            <a:rPr lang="en-US" sz="1500" kern="1200"/>
            <a:t>Symptoms: fever, cough etc., Disease: lung cancer, diabetes etc </a:t>
          </a:r>
          <a:endParaRPr lang="en-US" sz="1500" kern="1200" dirty="0"/>
        </a:p>
        <a:p>
          <a:pPr marL="228600" lvl="2" indent="-114300" algn="l" defTabSz="666750">
            <a:lnSpc>
              <a:spcPct val="90000"/>
            </a:lnSpc>
            <a:spcBef>
              <a:spcPct val="0"/>
            </a:spcBef>
            <a:spcAft>
              <a:spcPct val="15000"/>
            </a:spcAft>
            <a:buChar char="•"/>
          </a:pPr>
          <a:r>
            <a:rPr lang="en-US" sz="1500" kern="1200"/>
            <a:t>Dependencies among these cannot be modeled by Naïve Bayesian Classifier</a:t>
          </a:r>
          <a:endParaRPr lang="en-US" sz="1500" kern="1200" dirty="0"/>
        </a:p>
      </dsp:txBody>
      <dsp:txXfrm>
        <a:off x="4206859" y="716206"/>
        <a:ext cx="3690193" cy="38730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CA4CA-6045-4034-A671-51DF95021B81}">
      <dsp:nvSpPr>
        <dsp:cNvPr id="0" name=""/>
        <dsp:cNvSpPr/>
      </dsp:nvSpPr>
      <dsp:spPr>
        <a:xfrm>
          <a:off x="0" y="214611"/>
          <a:ext cx="7897091" cy="992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2902" tIns="291592" rIns="612902" bIns="99568" numCol="1" spcCol="1270" anchor="t" anchorCtr="0">
          <a:noAutofit/>
        </a:bodyPr>
        <a:lstStyle/>
        <a:p>
          <a:pPr marL="114300" lvl="1" indent="-114300" algn="l" defTabSz="622300">
            <a:lnSpc>
              <a:spcPct val="90000"/>
            </a:lnSpc>
            <a:spcBef>
              <a:spcPct val="0"/>
            </a:spcBef>
            <a:spcAft>
              <a:spcPct val="15000"/>
            </a:spcAft>
            <a:buChar char="•"/>
          </a:pPr>
          <a:r>
            <a:rPr lang="en-US" altLang="en-US" sz="1400" kern="1200" dirty="0">
              <a:latin typeface="+mn-lt"/>
              <a:cs typeface="Times New Roman" pitchFamily="18" charset="0"/>
            </a:rPr>
            <a:t>Given a dataset S, at each iteration </a:t>
          </a:r>
          <a:r>
            <a:rPr lang="en-US" altLang="en-US" sz="1400" kern="1200" dirty="0" err="1">
              <a:latin typeface="+mn-lt"/>
              <a:cs typeface="Times New Roman" pitchFamily="18" charset="0"/>
            </a:rPr>
            <a:t>i</a:t>
          </a:r>
          <a:r>
            <a:rPr lang="en-US" altLang="en-US" sz="1400" kern="1200" dirty="0">
              <a:latin typeface="+mn-lt"/>
              <a:cs typeface="Times New Roman" pitchFamily="18" charset="0"/>
            </a:rPr>
            <a:t>, a training set Si is sampled with replacement from S (i.e. bootstrapping)</a:t>
          </a:r>
        </a:p>
        <a:p>
          <a:pPr marL="114300" lvl="1" indent="-114300" algn="l" defTabSz="622300">
            <a:lnSpc>
              <a:spcPct val="90000"/>
            </a:lnSpc>
            <a:spcBef>
              <a:spcPct val="0"/>
            </a:spcBef>
            <a:spcAft>
              <a:spcPct val="15000"/>
            </a:spcAft>
            <a:buChar char="•"/>
          </a:pPr>
          <a:r>
            <a:rPr lang="en-US" altLang="en-US" sz="1400" kern="1200" dirty="0">
              <a:latin typeface="+mn-lt"/>
              <a:cs typeface="Times New Roman" pitchFamily="18" charset="0"/>
            </a:rPr>
            <a:t>A classifier Ci is learned for each Si</a:t>
          </a:r>
        </a:p>
      </dsp:txBody>
      <dsp:txXfrm>
        <a:off x="0" y="214611"/>
        <a:ext cx="7897091" cy="992250"/>
      </dsp:txXfrm>
    </dsp:sp>
    <dsp:sp modelId="{106689B9-249D-4309-9249-90327AB7D3F3}">
      <dsp:nvSpPr>
        <dsp:cNvPr id="0" name=""/>
        <dsp:cNvSpPr/>
      </dsp:nvSpPr>
      <dsp:spPr>
        <a:xfrm>
          <a:off x="394854" y="7971"/>
          <a:ext cx="5527963"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944" tIns="0" rIns="208944" bIns="0" numCol="1" spcCol="1270" anchor="ctr" anchorCtr="0">
          <a:noAutofit/>
        </a:bodyPr>
        <a:lstStyle/>
        <a:p>
          <a:pPr marL="0" lvl="0" indent="0" algn="l" defTabSz="622300">
            <a:lnSpc>
              <a:spcPct val="90000"/>
            </a:lnSpc>
            <a:spcBef>
              <a:spcPct val="0"/>
            </a:spcBef>
            <a:spcAft>
              <a:spcPct val="35000"/>
            </a:spcAft>
            <a:buNone/>
          </a:pPr>
          <a:r>
            <a:rPr lang="en-US" altLang="en-US" sz="1400" kern="1200" dirty="0">
              <a:latin typeface="+mn-lt"/>
              <a:cs typeface="Times New Roman" pitchFamily="18" charset="0"/>
            </a:rPr>
            <a:t>Training</a:t>
          </a:r>
          <a:endParaRPr lang="en-US" sz="1400" kern="1200" dirty="0">
            <a:latin typeface="+mn-lt"/>
          </a:endParaRPr>
        </a:p>
      </dsp:txBody>
      <dsp:txXfrm>
        <a:off x="415029" y="28146"/>
        <a:ext cx="5487613" cy="372930"/>
      </dsp:txXfrm>
    </dsp:sp>
    <dsp:sp modelId="{02D94A49-FE14-432B-92DA-AD6374BE59A8}">
      <dsp:nvSpPr>
        <dsp:cNvPr id="0" name=""/>
        <dsp:cNvSpPr/>
      </dsp:nvSpPr>
      <dsp:spPr>
        <a:xfrm>
          <a:off x="0" y="1489101"/>
          <a:ext cx="7897091" cy="992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2902" tIns="291592" rIns="612902" bIns="99568" numCol="1" spcCol="1270" anchor="t" anchorCtr="0">
          <a:noAutofit/>
        </a:bodyPr>
        <a:lstStyle/>
        <a:p>
          <a:pPr marL="114300" lvl="1" indent="-114300" algn="l" defTabSz="622300">
            <a:lnSpc>
              <a:spcPct val="90000"/>
            </a:lnSpc>
            <a:spcBef>
              <a:spcPct val="0"/>
            </a:spcBef>
            <a:spcAft>
              <a:spcPct val="15000"/>
            </a:spcAft>
            <a:buChar char="•"/>
          </a:pPr>
          <a:r>
            <a:rPr lang="en-US" altLang="en-US" sz="1400" kern="1200" dirty="0">
              <a:latin typeface="+mn-lt"/>
              <a:cs typeface="Times New Roman" pitchFamily="18" charset="0"/>
            </a:rPr>
            <a:t>Each classifier Ci returns its class prediction</a:t>
          </a:r>
        </a:p>
        <a:p>
          <a:pPr marL="114300" lvl="1" indent="-114300" algn="l" defTabSz="622300">
            <a:lnSpc>
              <a:spcPct val="90000"/>
            </a:lnSpc>
            <a:spcBef>
              <a:spcPct val="0"/>
            </a:spcBef>
            <a:spcAft>
              <a:spcPct val="15000"/>
            </a:spcAft>
            <a:buChar char="•"/>
          </a:pPr>
          <a:r>
            <a:rPr lang="en-US" altLang="en-US" sz="1400" kern="1200" dirty="0">
              <a:latin typeface="+mn-lt"/>
              <a:cs typeface="Times New Roman" pitchFamily="18" charset="0"/>
            </a:rPr>
            <a:t>The bagged classifier H counts the votes and assigns the class with the most votes to X</a:t>
          </a:r>
        </a:p>
      </dsp:txBody>
      <dsp:txXfrm>
        <a:off x="0" y="1489101"/>
        <a:ext cx="7897091" cy="992250"/>
      </dsp:txXfrm>
    </dsp:sp>
    <dsp:sp modelId="{D4CADFAE-0E81-479D-88E5-CE748B83E2E1}">
      <dsp:nvSpPr>
        <dsp:cNvPr id="0" name=""/>
        <dsp:cNvSpPr/>
      </dsp:nvSpPr>
      <dsp:spPr>
        <a:xfrm>
          <a:off x="394854" y="1282461"/>
          <a:ext cx="5527963"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944" tIns="0" rIns="208944" bIns="0" numCol="1" spcCol="1270" anchor="ctr" anchorCtr="0">
          <a:noAutofit/>
        </a:bodyPr>
        <a:lstStyle/>
        <a:p>
          <a:pPr marL="0" lvl="0" indent="0" algn="l" defTabSz="622300">
            <a:lnSpc>
              <a:spcPct val="90000"/>
            </a:lnSpc>
            <a:spcBef>
              <a:spcPct val="0"/>
            </a:spcBef>
            <a:spcAft>
              <a:spcPct val="35000"/>
            </a:spcAft>
            <a:buNone/>
          </a:pPr>
          <a:r>
            <a:rPr lang="en-US" altLang="en-US" sz="1400" kern="1200" dirty="0">
              <a:latin typeface="+mn-lt"/>
              <a:cs typeface="Times New Roman" pitchFamily="18" charset="0"/>
            </a:rPr>
            <a:t>Classification: Given an unseen sample X,</a:t>
          </a:r>
        </a:p>
      </dsp:txBody>
      <dsp:txXfrm>
        <a:off x="415029" y="1302636"/>
        <a:ext cx="5487613" cy="372930"/>
      </dsp:txXfrm>
    </dsp:sp>
    <dsp:sp modelId="{6B1B2A84-3249-4154-93ED-06ED797F9C91}">
      <dsp:nvSpPr>
        <dsp:cNvPr id="0" name=""/>
        <dsp:cNvSpPr/>
      </dsp:nvSpPr>
      <dsp:spPr>
        <a:xfrm>
          <a:off x="0" y="2763591"/>
          <a:ext cx="7897091" cy="10143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2902" tIns="291592" rIns="612902" bIns="99568" numCol="1" spcCol="1270" anchor="t" anchorCtr="0">
          <a:noAutofit/>
        </a:bodyPr>
        <a:lstStyle/>
        <a:p>
          <a:pPr marL="114300" lvl="1" indent="-114300" algn="l" defTabSz="622300">
            <a:lnSpc>
              <a:spcPct val="90000"/>
            </a:lnSpc>
            <a:spcBef>
              <a:spcPct val="0"/>
            </a:spcBef>
            <a:spcAft>
              <a:spcPct val="15000"/>
            </a:spcAft>
            <a:buChar char="•"/>
          </a:pPr>
          <a:r>
            <a:rPr lang="en-US" altLang="en-US" sz="1400" kern="1200" dirty="0">
              <a:latin typeface="+mn-lt"/>
              <a:cs typeface="Times New Roman" pitchFamily="18" charset="0"/>
            </a:rPr>
            <a:t>Bagging works because it reduces variance by voting/averaging</a:t>
          </a:r>
          <a:endParaRPr lang="en-US" sz="1400" kern="1200" dirty="0">
            <a:latin typeface="+mn-lt"/>
          </a:endParaRPr>
        </a:p>
        <a:p>
          <a:pPr marL="114300" lvl="1" indent="-114300" algn="l" defTabSz="622300">
            <a:lnSpc>
              <a:spcPct val="90000"/>
            </a:lnSpc>
            <a:spcBef>
              <a:spcPct val="0"/>
            </a:spcBef>
            <a:spcAft>
              <a:spcPct val="15000"/>
            </a:spcAft>
            <a:buChar char="•"/>
          </a:pPr>
          <a:r>
            <a:rPr lang="en-US" altLang="en-US" sz="1400" kern="1200" dirty="0">
              <a:latin typeface="+mn-lt"/>
              <a:cs typeface="Times New Roman" pitchFamily="18" charset="0"/>
            </a:rPr>
            <a:t>In some pathological hypothetical situations the overall error might increase</a:t>
          </a:r>
        </a:p>
        <a:p>
          <a:pPr marL="114300" lvl="1" indent="-114300" algn="l" defTabSz="622300">
            <a:lnSpc>
              <a:spcPct val="90000"/>
            </a:lnSpc>
            <a:spcBef>
              <a:spcPct val="0"/>
            </a:spcBef>
            <a:spcAft>
              <a:spcPct val="15000"/>
            </a:spcAft>
            <a:buChar char="•"/>
          </a:pPr>
          <a:r>
            <a:rPr lang="en-US" altLang="en-US" sz="1400" kern="1200" dirty="0">
              <a:latin typeface="+mn-lt"/>
              <a:cs typeface="Times New Roman" pitchFamily="18" charset="0"/>
            </a:rPr>
            <a:t>Usually, the more classifiers the better</a:t>
          </a:r>
        </a:p>
      </dsp:txBody>
      <dsp:txXfrm>
        <a:off x="0" y="2763591"/>
        <a:ext cx="7897091" cy="1014300"/>
      </dsp:txXfrm>
    </dsp:sp>
    <dsp:sp modelId="{D333B86D-5594-4B93-8838-FDCAEF4A3C3C}">
      <dsp:nvSpPr>
        <dsp:cNvPr id="0" name=""/>
        <dsp:cNvSpPr/>
      </dsp:nvSpPr>
      <dsp:spPr>
        <a:xfrm>
          <a:off x="394854" y="2556951"/>
          <a:ext cx="5527963"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944" tIns="0" rIns="208944" bIns="0" numCol="1" spcCol="1270" anchor="ctr" anchorCtr="0">
          <a:noAutofit/>
        </a:bodyPr>
        <a:lstStyle/>
        <a:p>
          <a:pPr marL="0" lvl="0" indent="0" algn="l" defTabSz="622300">
            <a:lnSpc>
              <a:spcPct val="90000"/>
            </a:lnSpc>
            <a:spcBef>
              <a:spcPct val="0"/>
            </a:spcBef>
            <a:spcAft>
              <a:spcPct val="35000"/>
            </a:spcAft>
            <a:buNone/>
          </a:pPr>
          <a:r>
            <a:rPr lang="en-US" altLang="en-US" sz="1400" kern="1200">
              <a:latin typeface="+mn-lt"/>
              <a:cs typeface="Times New Roman" pitchFamily="18" charset="0"/>
            </a:rPr>
            <a:t>Regression: can be applied to the prediction of continuous values by taking the average value of each prediction.</a:t>
          </a:r>
          <a:endParaRPr lang="en-US" altLang="en-US" sz="1400" kern="1200" dirty="0">
            <a:latin typeface="+mn-lt"/>
            <a:cs typeface="Times New Roman" pitchFamily="18" charset="0"/>
          </a:endParaRPr>
        </a:p>
      </dsp:txBody>
      <dsp:txXfrm>
        <a:off x="415029" y="2577126"/>
        <a:ext cx="5487613" cy="372930"/>
      </dsp:txXfrm>
    </dsp:sp>
    <dsp:sp modelId="{7B70F147-AC9D-4602-AAF2-DC97CFDD524D}">
      <dsp:nvSpPr>
        <dsp:cNvPr id="0" name=""/>
        <dsp:cNvSpPr/>
      </dsp:nvSpPr>
      <dsp:spPr>
        <a:xfrm>
          <a:off x="0" y="4060131"/>
          <a:ext cx="7897091" cy="7717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2902" tIns="291592" rIns="612902" bIns="99568" numCol="1" spcCol="1270" anchor="t" anchorCtr="0">
          <a:noAutofit/>
        </a:bodyPr>
        <a:lstStyle/>
        <a:p>
          <a:pPr marL="114300" lvl="1" indent="-114300" algn="l" defTabSz="622300">
            <a:lnSpc>
              <a:spcPct val="90000"/>
            </a:lnSpc>
            <a:spcBef>
              <a:spcPct val="0"/>
            </a:spcBef>
            <a:spcAft>
              <a:spcPct val="15000"/>
            </a:spcAft>
            <a:buChar char="•"/>
          </a:pPr>
          <a:r>
            <a:rPr lang="en-US" altLang="en-US" sz="1400" kern="1200" dirty="0">
              <a:latin typeface="+mn-lt"/>
              <a:cs typeface="Times New Roman" pitchFamily="18" charset="0"/>
            </a:rPr>
            <a:t>Solution: generate new ones of size n by bootstrapping, i.e. sampling it with replacement</a:t>
          </a:r>
        </a:p>
      </dsp:txBody>
      <dsp:txXfrm>
        <a:off x="0" y="4060131"/>
        <a:ext cx="7897091" cy="771750"/>
      </dsp:txXfrm>
    </dsp:sp>
    <dsp:sp modelId="{2CEA4F5F-0311-4D0F-AD19-5DB0EFC0141E}">
      <dsp:nvSpPr>
        <dsp:cNvPr id="0" name=""/>
        <dsp:cNvSpPr/>
      </dsp:nvSpPr>
      <dsp:spPr>
        <a:xfrm>
          <a:off x="394854" y="3853491"/>
          <a:ext cx="5527963"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8944" tIns="0" rIns="208944" bIns="0" numCol="1" spcCol="1270" anchor="ctr" anchorCtr="0">
          <a:noAutofit/>
        </a:bodyPr>
        <a:lstStyle/>
        <a:p>
          <a:pPr marL="0" lvl="0" indent="0" algn="l" defTabSz="622300">
            <a:lnSpc>
              <a:spcPct val="90000"/>
            </a:lnSpc>
            <a:spcBef>
              <a:spcPct val="0"/>
            </a:spcBef>
            <a:spcAft>
              <a:spcPct val="35000"/>
            </a:spcAft>
            <a:buNone/>
          </a:pPr>
          <a:r>
            <a:rPr lang="en-US" altLang="en-US" sz="1400" kern="1200">
              <a:latin typeface="+mn-lt"/>
              <a:cs typeface="Times New Roman" pitchFamily="18" charset="0"/>
            </a:rPr>
            <a:t>Problem: we only have one dataset.</a:t>
          </a:r>
          <a:endParaRPr lang="en-US" altLang="en-US" sz="1400" kern="1200" dirty="0">
            <a:latin typeface="+mn-lt"/>
            <a:cs typeface="Times New Roman" pitchFamily="18" charset="0"/>
          </a:endParaRPr>
        </a:p>
      </dsp:txBody>
      <dsp:txXfrm>
        <a:off x="415029" y="3873666"/>
        <a:ext cx="5487613" cy="3729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ED4FA-345A-451B-86FE-3A4C1D4021AE}">
      <dsp:nvSpPr>
        <dsp:cNvPr id="0" name=""/>
        <dsp:cNvSpPr/>
      </dsp:nvSpPr>
      <dsp:spPr>
        <a:xfrm>
          <a:off x="360003" y="5375"/>
          <a:ext cx="3955628"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kumimoji="0" lang="en-US" sz="1700" b="1" i="0" u="none" strike="noStrike" kern="1200" cap="none" spc="0" normalizeH="0" baseline="0" noProof="0" dirty="0">
              <a:ln>
                <a:noFill/>
              </a:ln>
              <a:solidFill>
                <a:schemeClr val="tx1"/>
              </a:solidFill>
              <a:effectLst/>
              <a:uLnTx/>
              <a:uFillTx/>
              <a:latin typeface="+mn-lt"/>
              <a:ea typeface="+mn-ea"/>
              <a:cs typeface="+mn-cs"/>
            </a:rPr>
            <a:t>Weakness</a:t>
          </a:r>
          <a:endParaRPr lang="en-US" sz="1700" kern="1200" dirty="0"/>
        </a:p>
      </dsp:txBody>
      <dsp:txXfrm>
        <a:off x="360003" y="5375"/>
        <a:ext cx="3955628" cy="489600"/>
      </dsp:txXfrm>
    </dsp:sp>
    <dsp:sp modelId="{D3E23E23-24E4-4226-BF36-5B312179FCEA}">
      <dsp:nvSpPr>
        <dsp:cNvPr id="0" name=""/>
        <dsp:cNvSpPr/>
      </dsp:nvSpPr>
      <dsp:spPr>
        <a:xfrm>
          <a:off x="360003" y="494975"/>
          <a:ext cx="3955628" cy="202117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Long training time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Require a number of parameters typically best determined empirically, e.g., the network topology or “structure."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Poor interpretability: Difficult to interpret the symbolic meaning behind the learned weights and of “hidden units" in the network</a:t>
          </a:r>
        </a:p>
      </dsp:txBody>
      <dsp:txXfrm>
        <a:off x="360003" y="494975"/>
        <a:ext cx="3955628" cy="2021177"/>
      </dsp:txXfrm>
    </dsp:sp>
    <dsp:sp modelId="{3C86A8C3-A3B5-492F-9319-A3BBD94A6301}">
      <dsp:nvSpPr>
        <dsp:cNvPr id="0" name=""/>
        <dsp:cNvSpPr/>
      </dsp:nvSpPr>
      <dsp:spPr>
        <a:xfrm>
          <a:off x="4509457" y="5375"/>
          <a:ext cx="3955628"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kumimoji="0" lang="en-US" sz="1700" b="1" i="0" u="none" strike="noStrike" kern="1200" cap="none" spc="0" normalizeH="0" baseline="0" noProof="0" dirty="0">
              <a:ln>
                <a:noFill/>
              </a:ln>
              <a:solidFill>
                <a:schemeClr val="tx1"/>
              </a:solidFill>
              <a:effectLst/>
              <a:uLnTx/>
              <a:uFillTx/>
              <a:latin typeface="+mn-lt"/>
              <a:ea typeface="+mn-ea"/>
              <a:cs typeface="+mn-cs"/>
            </a:rPr>
            <a:t>Strength</a:t>
          </a:r>
        </a:p>
      </dsp:txBody>
      <dsp:txXfrm>
        <a:off x="4509457" y="5375"/>
        <a:ext cx="3955628" cy="489600"/>
      </dsp:txXfrm>
    </dsp:sp>
    <dsp:sp modelId="{F0CF948A-6984-40CE-A0FE-F0198F421F74}">
      <dsp:nvSpPr>
        <dsp:cNvPr id="0" name=""/>
        <dsp:cNvSpPr/>
      </dsp:nvSpPr>
      <dsp:spPr>
        <a:xfrm>
          <a:off x="4509457" y="494975"/>
          <a:ext cx="3955628" cy="202117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High tolerance to noisy data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Ability to classify untrained patterns </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Well-suited for continuous-valued inputs and outputs</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Successful on a wide array of real-world data</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Algorithms are inherently parallel</a:t>
          </a:r>
        </a:p>
        <a:p>
          <a:pPr marL="114300" lvl="1" indent="-114300" algn="l" defTabSz="622300" rtl="0">
            <a:lnSpc>
              <a:spcPct val="90000"/>
            </a:lnSpc>
            <a:spcBef>
              <a:spcPct val="0"/>
            </a:spcBef>
            <a:spcAft>
              <a:spcPct val="15000"/>
            </a:spcAft>
            <a:buChar char="•"/>
          </a:pPr>
          <a:r>
            <a:rPr kumimoji="0" lang="en-US" sz="1400" b="0" i="0" u="none" strike="noStrike" kern="1200" cap="none" spc="0" normalizeH="0" baseline="0" noProof="0" dirty="0">
              <a:ln>
                <a:noFill/>
              </a:ln>
              <a:solidFill>
                <a:schemeClr val="tx1"/>
              </a:solidFill>
              <a:effectLst/>
              <a:uLnTx/>
              <a:uFillTx/>
              <a:latin typeface="+mn-lt"/>
              <a:ea typeface="+mn-ea"/>
              <a:cs typeface="+mn-cs"/>
            </a:rPr>
            <a:t>Techniques have recently been developed for the extraction of rules from trained neural networks</a:t>
          </a:r>
        </a:p>
      </dsp:txBody>
      <dsp:txXfrm>
        <a:off x="4509457" y="494975"/>
        <a:ext cx="3955628" cy="20211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5176B-D430-416F-8D33-A415938E0868}">
      <dsp:nvSpPr>
        <dsp:cNvPr id="0" name=""/>
        <dsp:cNvSpPr/>
      </dsp:nvSpPr>
      <dsp:spPr>
        <a:xfrm>
          <a:off x="844" y="218036"/>
          <a:ext cx="1800386" cy="178793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First decide the </a:t>
          </a:r>
          <a:r>
            <a:rPr lang="en-US" sz="1400" b="1" kern="1200" dirty="0"/>
            <a:t>network topology: </a:t>
          </a:r>
          <a:r>
            <a:rPr lang="en-US" sz="1400" kern="1200" dirty="0"/>
            <a:t># of units in the </a:t>
          </a:r>
          <a:r>
            <a:rPr lang="en-US" sz="1400" i="1" kern="1200" dirty="0"/>
            <a:t>input layer</a:t>
          </a:r>
          <a:r>
            <a:rPr lang="en-US" sz="1400" kern="1200" dirty="0"/>
            <a:t>, # of </a:t>
          </a:r>
          <a:r>
            <a:rPr lang="en-US" sz="1400" i="1" kern="1200" dirty="0"/>
            <a:t>hidden layers</a:t>
          </a:r>
          <a:r>
            <a:rPr lang="en-US" sz="1400" kern="1200" dirty="0"/>
            <a:t> (if &gt; 1), # of units in </a:t>
          </a:r>
          <a:r>
            <a:rPr lang="en-US" sz="1400" i="1" kern="1200" dirty="0"/>
            <a:t>each hidden layer</a:t>
          </a:r>
          <a:r>
            <a:rPr lang="en-US" sz="1400" kern="1200" dirty="0"/>
            <a:t>, and # of units in the </a:t>
          </a:r>
          <a:r>
            <a:rPr lang="en-US" sz="1400" i="1" kern="1200" dirty="0"/>
            <a:t>output layer</a:t>
          </a:r>
          <a:endParaRPr lang="en-US" sz="1400" kern="1200" dirty="0"/>
        </a:p>
      </dsp:txBody>
      <dsp:txXfrm>
        <a:off x="53211" y="270403"/>
        <a:ext cx="1695652" cy="1683201"/>
      </dsp:txXfrm>
    </dsp:sp>
    <dsp:sp modelId="{594C5E74-9CEF-402B-A14F-902769FD5923}">
      <dsp:nvSpPr>
        <dsp:cNvPr id="0" name=""/>
        <dsp:cNvSpPr/>
      </dsp:nvSpPr>
      <dsp:spPr>
        <a:xfrm>
          <a:off x="1959665" y="888756"/>
          <a:ext cx="381682" cy="44649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959665" y="978055"/>
        <a:ext cx="267177" cy="267897"/>
      </dsp:txXfrm>
    </dsp:sp>
    <dsp:sp modelId="{9E6009B6-071C-4328-A215-BEE49F96DC98}">
      <dsp:nvSpPr>
        <dsp:cNvPr id="0" name=""/>
        <dsp:cNvSpPr/>
      </dsp:nvSpPr>
      <dsp:spPr>
        <a:xfrm>
          <a:off x="2521385" y="571888"/>
          <a:ext cx="1800386" cy="1080232"/>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Normalize input values for each attribute measured in the training tuples to [0.0—1.0]</a:t>
          </a:r>
        </a:p>
      </dsp:txBody>
      <dsp:txXfrm>
        <a:off x="2553024" y="603527"/>
        <a:ext cx="1737108" cy="1016954"/>
      </dsp:txXfrm>
    </dsp:sp>
    <dsp:sp modelId="{D547997B-720A-4152-9A0B-D2D5B239269C}">
      <dsp:nvSpPr>
        <dsp:cNvPr id="0" name=""/>
        <dsp:cNvSpPr/>
      </dsp:nvSpPr>
      <dsp:spPr>
        <a:xfrm rot="5400000">
          <a:off x="3136967" y="1949765"/>
          <a:ext cx="569223" cy="44649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3287630" y="1888401"/>
        <a:ext cx="267897" cy="435275"/>
      </dsp:txXfrm>
    </dsp:sp>
    <dsp:sp modelId="{C9CD403E-5432-48DD-A2A9-CA5217B6D4A5}">
      <dsp:nvSpPr>
        <dsp:cNvPr id="0" name=""/>
        <dsp:cNvSpPr/>
      </dsp:nvSpPr>
      <dsp:spPr>
        <a:xfrm>
          <a:off x="2521385" y="2726126"/>
          <a:ext cx="1800386" cy="1080232"/>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One </a:t>
          </a:r>
          <a:r>
            <a:rPr lang="en-US" sz="1400" b="1" kern="1200" dirty="0"/>
            <a:t>input</a:t>
          </a:r>
          <a:r>
            <a:rPr lang="en-US" sz="1400" kern="1200" dirty="0"/>
            <a:t> unit per domain value, each initialized to 0</a:t>
          </a:r>
        </a:p>
      </dsp:txBody>
      <dsp:txXfrm>
        <a:off x="2553024" y="2757765"/>
        <a:ext cx="1737108" cy="1016954"/>
      </dsp:txXfrm>
    </dsp:sp>
    <dsp:sp modelId="{479424A8-061C-4327-AB69-F7FC60E650A2}">
      <dsp:nvSpPr>
        <dsp:cNvPr id="0" name=""/>
        <dsp:cNvSpPr/>
      </dsp:nvSpPr>
      <dsp:spPr>
        <a:xfrm rot="10800000">
          <a:off x="1981269" y="3042994"/>
          <a:ext cx="381682" cy="44649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095774" y="3132293"/>
        <a:ext cx="267177" cy="267897"/>
      </dsp:txXfrm>
    </dsp:sp>
    <dsp:sp modelId="{F1CB95CC-65E7-45E5-9CF5-1FC05AF11641}">
      <dsp:nvSpPr>
        <dsp:cNvPr id="0" name=""/>
        <dsp:cNvSpPr/>
      </dsp:nvSpPr>
      <dsp:spPr>
        <a:xfrm>
          <a:off x="844" y="2726126"/>
          <a:ext cx="1800386" cy="1080232"/>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Output</a:t>
          </a:r>
          <a:r>
            <a:rPr lang="en-US" sz="1400" kern="1200" dirty="0"/>
            <a:t>, if for classification and more than two classes, one output unit per class is used</a:t>
          </a:r>
        </a:p>
      </dsp:txBody>
      <dsp:txXfrm>
        <a:off x="32483" y="2757765"/>
        <a:ext cx="1737108" cy="10169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0D3DA-7A11-40CC-8837-5067DC76DBBC}">
      <dsp:nvSpPr>
        <dsp:cNvPr id="0" name=""/>
        <dsp:cNvSpPr/>
      </dsp:nvSpPr>
      <dsp:spPr>
        <a:xfrm>
          <a:off x="3291839" y="496"/>
          <a:ext cx="4937760" cy="19347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t>Relatively new concept</a:t>
          </a:r>
          <a:endParaRPr lang="en-US" sz="1400" kern="1200" dirty="0"/>
        </a:p>
        <a:p>
          <a:pPr marL="114300" lvl="1" indent="-114300" algn="l" defTabSz="622300">
            <a:lnSpc>
              <a:spcPct val="90000"/>
            </a:lnSpc>
            <a:spcBef>
              <a:spcPct val="0"/>
            </a:spcBef>
            <a:spcAft>
              <a:spcPct val="15000"/>
            </a:spcAft>
            <a:buChar char="•"/>
          </a:pPr>
          <a:r>
            <a:rPr lang="en-US" sz="1400" kern="1200"/>
            <a:t>Deterministic algorithm</a:t>
          </a:r>
          <a:endParaRPr lang="en-US" sz="1400" kern="1200" dirty="0"/>
        </a:p>
        <a:p>
          <a:pPr marL="114300" lvl="1" indent="-114300" algn="l" defTabSz="622300">
            <a:lnSpc>
              <a:spcPct val="90000"/>
            </a:lnSpc>
            <a:spcBef>
              <a:spcPct val="0"/>
            </a:spcBef>
            <a:spcAft>
              <a:spcPct val="15000"/>
            </a:spcAft>
            <a:buChar char="•"/>
          </a:pPr>
          <a:r>
            <a:rPr lang="en-US" sz="1400" kern="1200"/>
            <a:t>Nice Generalization properties</a:t>
          </a:r>
          <a:endParaRPr lang="en-US" sz="1400" kern="1200" dirty="0"/>
        </a:p>
        <a:p>
          <a:pPr marL="114300" lvl="1" indent="-114300" algn="l" defTabSz="622300">
            <a:lnSpc>
              <a:spcPct val="90000"/>
            </a:lnSpc>
            <a:spcBef>
              <a:spcPct val="0"/>
            </a:spcBef>
            <a:spcAft>
              <a:spcPct val="15000"/>
            </a:spcAft>
            <a:buChar char="•"/>
          </a:pPr>
          <a:r>
            <a:rPr lang="en-US" sz="1400" kern="1200"/>
            <a:t>Hard to learn – learned in batch mode using quadratic programming techniques</a:t>
          </a:r>
          <a:endParaRPr lang="en-US" sz="1400" kern="1200" dirty="0"/>
        </a:p>
        <a:p>
          <a:pPr marL="114300" lvl="1" indent="-114300" algn="l" defTabSz="622300">
            <a:lnSpc>
              <a:spcPct val="90000"/>
            </a:lnSpc>
            <a:spcBef>
              <a:spcPct val="0"/>
            </a:spcBef>
            <a:spcAft>
              <a:spcPct val="15000"/>
            </a:spcAft>
            <a:buChar char="•"/>
          </a:pPr>
          <a:r>
            <a:rPr lang="en-US" sz="1400" kern="1200"/>
            <a:t>Using kernels can learn very complex functions</a:t>
          </a:r>
          <a:endParaRPr lang="en-US" sz="1400" kern="1200" dirty="0"/>
        </a:p>
      </dsp:txBody>
      <dsp:txXfrm>
        <a:off x="3291839" y="242342"/>
        <a:ext cx="4212223" cy="1451073"/>
      </dsp:txXfrm>
    </dsp:sp>
    <dsp:sp modelId="{5BA233BD-5537-4D2A-AB7A-51B91949FD7A}">
      <dsp:nvSpPr>
        <dsp:cNvPr id="0" name=""/>
        <dsp:cNvSpPr/>
      </dsp:nvSpPr>
      <dsp:spPr>
        <a:xfrm>
          <a:off x="0" y="496"/>
          <a:ext cx="3291840" cy="19347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US" sz="5400" kern="1200" dirty="0"/>
            <a:t>SVM	</a:t>
          </a:r>
        </a:p>
      </dsp:txBody>
      <dsp:txXfrm>
        <a:off x="94447" y="94943"/>
        <a:ext cx="3102946" cy="1745871"/>
      </dsp:txXfrm>
    </dsp:sp>
    <dsp:sp modelId="{76863EEE-C989-42D5-809C-5F9232EFE1B7}">
      <dsp:nvSpPr>
        <dsp:cNvPr id="0" name=""/>
        <dsp:cNvSpPr/>
      </dsp:nvSpPr>
      <dsp:spPr>
        <a:xfrm>
          <a:off x="3291839" y="2128738"/>
          <a:ext cx="4937760" cy="193476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t>Relatively old</a:t>
          </a:r>
          <a:endParaRPr lang="en-US" sz="1400" kern="1200" dirty="0"/>
        </a:p>
        <a:p>
          <a:pPr marL="114300" lvl="1" indent="-114300" algn="l" defTabSz="622300">
            <a:lnSpc>
              <a:spcPct val="90000"/>
            </a:lnSpc>
            <a:spcBef>
              <a:spcPct val="0"/>
            </a:spcBef>
            <a:spcAft>
              <a:spcPct val="15000"/>
            </a:spcAft>
            <a:buChar char="•"/>
          </a:pPr>
          <a:r>
            <a:rPr lang="en-US" sz="1400" kern="1200"/>
            <a:t>Nondeterministic algorithm</a:t>
          </a:r>
          <a:endParaRPr lang="en-US" sz="1400" kern="1200" dirty="0"/>
        </a:p>
        <a:p>
          <a:pPr marL="114300" lvl="1" indent="-114300" algn="l" defTabSz="622300">
            <a:lnSpc>
              <a:spcPct val="90000"/>
            </a:lnSpc>
            <a:spcBef>
              <a:spcPct val="0"/>
            </a:spcBef>
            <a:spcAft>
              <a:spcPct val="15000"/>
            </a:spcAft>
            <a:buChar char="•"/>
          </a:pPr>
          <a:r>
            <a:rPr lang="en-US" sz="1400" kern="1200"/>
            <a:t>Generalizes well but doesn’t have strong mathematical foundation</a:t>
          </a:r>
          <a:endParaRPr lang="en-US" sz="1400" kern="1200" dirty="0"/>
        </a:p>
        <a:p>
          <a:pPr marL="114300" lvl="1" indent="-114300" algn="l" defTabSz="622300">
            <a:lnSpc>
              <a:spcPct val="90000"/>
            </a:lnSpc>
            <a:spcBef>
              <a:spcPct val="0"/>
            </a:spcBef>
            <a:spcAft>
              <a:spcPct val="15000"/>
            </a:spcAft>
            <a:buChar char="•"/>
          </a:pPr>
          <a:r>
            <a:rPr lang="en-US" sz="1400" kern="1200"/>
            <a:t>Can easily be learned in incremental fashion</a:t>
          </a:r>
          <a:endParaRPr lang="en-US" sz="1400" kern="1200" dirty="0"/>
        </a:p>
        <a:p>
          <a:pPr marL="114300" lvl="1" indent="-114300" algn="l" defTabSz="622300">
            <a:lnSpc>
              <a:spcPct val="90000"/>
            </a:lnSpc>
            <a:spcBef>
              <a:spcPct val="0"/>
            </a:spcBef>
            <a:spcAft>
              <a:spcPct val="15000"/>
            </a:spcAft>
            <a:buChar char="•"/>
          </a:pPr>
          <a:r>
            <a:rPr lang="en-US" sz="1400" kern="1200" dirty="0"/>
            <a:t>To learn complex functions—use multilayer </a:t>
          </a:r>
          <a:r>
            <a:rPr lang="en-US" sz="1400" kern="1200" dirty="0" err="1"/>
            <a:t>perceptron</a:t>
          </a:r>
          <a:r>
            <a:rPr lang="en-US" sz="1400" kern="1200" dirty="0"/>
            <a:t> (not that trivial)</a:t>
          </a:r>
        </a:p>
      </dsp:txBody>
      <dsp:txXfrm>
        <a:off x="3291839" y="2370584"/>
        <a:ext cx="4212223" cy="1451073"/>
      </dsp:txXfrm>
    </dsp:sp>
    <dsp:sp modelId="{967DF25E-3DA5-4CFB-A861-4D42A5D01DD3}">
      <dsp:nvSpPr>
        <dsp:cNvPr id="0" name=""/>
        <dsp:cNvSpPr/>
      </dsp:nvSpPr>
      <dsp:spPr>
        <a:xfrm>
          <a:off x="0" y="2128738"/>
          <a:ext cx="3291840" cy="19347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US" sz="5400" kern="1200"/>
            <a:t>Neural Network</a:t>
          </a:r>
          <a:endParaRPr lang="en-US" sz="5400" kern="1200" dirty="0"/>
        </a:p>
      </dsp:txBody>
      <dsp:txXfrm>
        <a:off x="94447" y="2223185"/>
        <a:ext cx="3102946" cy="174587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475" cy="46498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9" y="1"/>
            <a:ext cx="3038475" cy="464980"/>
          </a:xfrm>
          <a:prstGeom prst="rect">
            <a:avLst/>
          </a:prstGeom>
        </p:spPr>
        <p:txBody>
          <a:bodyPr vert="horz" lIns="91440" tIns="45720" rIns="91440" bIns="45720" rtlCol="0"/>
          <a:lstStyle>
            <a:lvl1pPr algn="r">
              <a:defRPr sz="1200"/>
            </a:lvl1pPr>
          </a:lstStyle>
          <a:p>
            <a:fld id="{ED14B227-B172-4D5E-9380-0A8CDEE3C75C}" type="datetimeFigureOut">
              <a:rPr lang="en-US" smtClean="0"/>
              <a:pPr/>
              <a:t>2/27/2017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510"/>
            <a:ext cx="5607050" cy="41832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823"/>
            <a:ext cx="3038475" cy="46498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9" y="8829823"/>
            <a:ext cx="3038475" cy="464980"/>
          </a:xfrm>
          <a:prstGeom prst="rect">
            <a:avLst/>
          </a:prstGeom>
        </p:spPr>
        <p:txBody>
          <a:bodyPr vert="horz" lIns="91440" tIns="45720" rIns="91440" bIns="45720" rtlCol="0" anchor="b"/>
          <a:lstStyle>
            <a:lvl1pPr algn="r">
              <a:defRPr sz="1200"/>
            </a:lvl1pPr>
          </a:lstStyle>
          <a:p>
            <a:fld id="{66629906-2524-479D-A3E1-72762C5B69E0}" type="slidenum">
              <a:rPr lang="en-US" smtClean="0"/>
              <a:pPr/>
              <a:t>‹#›</a:t>
            </a:fld>
            <a:endParaRPr lang="en-US"/>
          </a:p>
        </p:txBody>
      </p:sp>
    </p:spTree>
    <p:extLst>
      <p:ext uri="{BB962C8B-B14F-4D97-AF65-F5344CB8AC3E}">
        <p14:creationId xmlns:p14="http://schemas.microsoft.com/office/powerpoint/2010/main" val="4081477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miter lim="800000"/>
            <a:headEnd/>
            <a:tailEnd/>
          </a:ln>
        </p:spPr>
        <p:txBody>
          <a:bodyPr/>
          <a:lstStyle/>
          <a:p>
            <a:fld id="{5470AC49-FF46-4F50-9BE3-696689C9BDA3}" type="slidenum">
              <a:rPr lang="en-US"/>
              <a:pPr/>
              <a:t>4</a:t>
            </a:fld>
            <a:endParaRPr lang="en-US"/>
          </a:p>
        </p:txBody>
      </p:sp>
      <p:sp>
        <p:nvSpPr>
          <p:cNvPr id="8195" name="Rectangle 2"/>
          <p:cNvSpPr>
            <a:spLocks noGrp="1" noRot="1" noChangeAspect="1" noChangeArrowheads="1" noTextEdit="1"/>
          </p:cNvSpPr>
          <p:nvPr>
            <p:ph type="sldImg"/>
          </p:nvPr>
        </p:nvSpPr>
        <p:spPr>
          <a:xfrm>
            <a:off x="1190625" y="701675"/>
            <a:ext cx="4632325" cy="3475038"/>
          </a:xfrm>
          <a:ln w="12700" cap="flat">
            <a:solidFill>
              <a:schemeClr val="tx1"/>
            </a:solidFill>
          </a:ln>
        </p:spPr>
      </p:sp>
      <p:sp>
        <p:nvSpPr>
          <p:cNvPr id="8196" name="Rectangle 3"/>
          <p:cNvSpPr>
            <a:spLocks noGrp="1" noChangeArrowheads="1"/>
          </p:cNvSpPr>
          <p:nvPr>
            <p:ph type="body" idx="1"/>
          </p:nvPr>
        </p:nvSpPr>
        <p:spPr>
          <a:xfrm>
            <a:off x="935144" y="4415790"/>
            <a:ext cx="5140112" cy="4184972"/>
          </a:xfrm>
          <a:noFill/>
        </p:spPr>
        <p:txBody>
          <a:bodyPr lIns="87351" tIns="43675" rIns="87351" bIns="43675"/>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eaLnBrk="0" hangingPunct="0">
              <a:defRPr sz="2300">
                <a:solidFill>
                  <a:schemeClr val="tx1"/>
                </a:solidFill>
                <a:latin typeface="Comic Sans MS" pitchFamily="66" charset="0"/>
              </a:defRPr>
            </a:lvl1pPr>
            <a:lvl2pPr marL="716130" indent="-275434" defTabSz="931887" eaLnBrk="0" hangingPunct="0">
              <a:defRPr sz="2300">
                <a:solidFill>
                  <a:schemeClr val="tx1"/>
                </a:solidFill>
                <a:latin typeface="Comic Sans MS" pitchFamily="66" charset="0"/>
              </a:defRPr>
            </a:lvl2pPr>
            <a:lvl3pPr marL="1101738" indent="-220348" defTabSz="931887" eaLnBrk="0" hangingPunct="0">
              <a:defRPr sz="2300">
                <a:solidFill>
                  <a:schemeClr val="tx1"/>
                </a:solidFill>
                <a:latin typeface="Comic Sans MS" pitchFamily="66" charset="0"/>
              </a:defRPr>
            </a:lvl3pPr>
            <a:lvl4pPr marL="1542433" indent="-220348" defTabSz="931887" eaLnBrk="0" hangingPunct="0">
              <a:defRPr sz="2300">
                <a:solidFill>
                  <a:schemeClr val="tx1"/>
                </a:solidFill>
                <a:latin typeface="Comic Sans MS" pitchFamily="66" charset="0"/>
              </a:defRPr>
            </a:lvl4pPr>
            <a:lvl5pPr marL="1983128" indent="-220348" defTabSz="931887" eaLnBrk="0" hangingPunct="0">
              <a:defRPr sz="2300">
                <a:solidFill>
                  <a:schemeClr val="tx1"/>
                </a:solidFill>
                <a:latin typeface="Comic Sans MS" pitchFamily="66" charset="0"/>
              </a:defRPr>
            </a:lvl5pPr>
            <a:lvl6pPr marL="2423823" indent="-220348" defTabSz="931887" eaLnBrk="0" fontAlgn="base" hangingPunct="0">
              <a:spcBef>
                <a:spcPct val="50000"/>
              </a:spcBef>
              <a:spcAft>
                <a:spcPct val="0"/>
              </a:spcAft>
              <a:defRPr sz="2300">
                <a:solidFill>
                  <a:schemeClr val="tx1"/>
                </a:solidFill>
                <a:latin typeface="Comic Sans MS" pitchFamily="66" charset="0"/>
              </a:defRPr>
            </a:lvl6pPr>
            <a:lvl7pPr marL="2864518" indent="-220348" defTabSz="931887" eaLnBrk="0" fontAlgn="base" hangingPunct="0">
              <a:spcBef>
                <a:spcPct val="50000"/>
              </a:spcBef>
              <a:spcAft>
                <a:spcPct val="0"/>
              </a:spcAft>
              <a:defRPr sz="2300">
                <a:solidFill>
                  <a:schemeClr val="tx1"/>
                </a:solidFill>
                <a:latin typeface="Comic Sans MS" pitchFamily="66" charset="0"/>
              </a:defRPr>
            </a:lvl7pPr>
            <a:lvl8pPr marL="3305213" indent="-220348" defTabSz="931887" eaLnBrk="0" fontAlgn="base" hangingPunct="0">
              <a:spcBef>
                <a:spcPct val="50000"/>
              </a:spcBef>
              <a:spcAft>
                <a:spcPct val="0"/>
              </a:spcAft>
              <a:defRPr sz="2300">
                <a:solidFill>
                  <a:schemeClr val="tx1"/>
                </a:solidFill>
                <a:latin typeface="Comic Sans MS" pitchFamily="66" charset="0"/>
              </a:defRPr>
            </a:lvl8pPr>
            <a:lvl9pPr marL="3745908" indent="-220348" defTabSz="931887" eaLnBrk="0" fontAlgn="base" hangingPunct="0">
              <a:spcBef>
                <a:spcPct val="50000"/>
              </a:spcBef>
              <a:spcAft>
                <a:spcPct val="0"/>
              </a:spcAft>
              <a:defRPr sz="2300">
                <a:solidFill>
                  <a:schemeClr val="tx1"/>
                </a:solidFill>
                <a:latin typeface="Comic Sans MS" pitchFamily="66" charset="0"/>
              </a:defRPr>
            </a:lvl9pPr>
          </a:lstStyle>
          <a:p>
            <a:pPr eaLnBrk="1" hangingPunct="1"/>
            <a:fld id="{6C0B7C0B-1945-43BC-9C9C-DFC8616C2242}" type="slidenum">
              <a:rPr lang="zh-CN" altLang="en-US" sz="1300">
                <a:latin typeface="Arial" charset="0"/>
              </a:rPr>
              <a:pPr eaLnBrk="1" hangingPunct="1"/>
              <a:t>29</a:t>
            </a:fld>
            <a:endParaRPr lang="en-US" altLang="zh-CN" sz="130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eaLnBrk="0" hangingPunct="0">
              <a:defRPr sz="2300">
                <a:solidFill>
                  <a:schemeClr val="tx1"/>
                </a:solidFill>
                <a:latin typeface="Comic Sans MS" pitchFamily="66" charset="0"/>
              </a:defRPr>
            </a:lvl1pPr>
            <a:lvl2pPr marL="716130" indent="-275434" defTabSz="931887" eaLnBrk="0" hangingPunct="0">
              <a:defRPr sz="2300">
                <a:solidFill>
                  <a:schemeClr val="tx1"/>
                </a:solidFill>
                <a:latin typeface="Comic Sans MS" pitchFamily="66" charset="0"/>
              </a:defRPr>
            </a:lvl2pPr>
            <a:lvl3pPr marL="1101738" indent="-220348" defTabSz="931887" eaLnBrk="0" hangingPunct="0">
              <a:defRPr sz="2300">
                <a:solidFill>
                  <a:schemeClr val="tx1"/>
                </a:solidFill>
                <a:latin typeface="Comic Sans MS" pitchFamily="66" charset="0"/>
              </a:defRPr>
            </a:lvl3pPr>
            <a:lvl4pPr marL="1542433" indent="-220348" defTabSz="931887" eaLnBrk="0" hangingPunct="0">
              <a:defRPr sz="2300">
                <a:solidFill>
                  <a:schemeClr val="tx1"/>
                </a:solidFill>
                <a:latin typeface="Comic Sans MS" pitchFamily="66" charset="0"/>
              </a:defRPr>
            </a:lvl4pPr>
            <a:lvl5pPr marL="1983128" indent="-220348" defTabSz="931887" eaLnBrk="0" hangingPunct="0">
              <a:defRPr sz="2300">
                <a:solidFill>
                  <a:schemeClr val="tx1"/>
                </a:solidFill>
                <a:latin typeface="Comic Sans MS" pitchFamily="66" charset="0"/>
              </a:defRPr>
            </a:lvl5pPr>
            <a:lvl6pPr marL="2423823" indent="-220348" defTabSz="931887" eaLnBrk="0" fontAlgn="base" hangingPunct="0">
              <a:spcBef>
                <a:spcPct val="50000"/>
              </a:spcBef>
              <a:spcAft>
                <a:spcPct val="0"/>
              </a:spcAft>
              <a:defRPr sz="2300">
                <a:solidFill>
                  <a:schemeClr val="tx1"/>
                </a:solidFill>
                <a:latin typeface="Comic Sans MS" pitchFamily="66" charset="0"/>
              </a:defRPr>
            </a:lvl6pPr>
            <a:lvl7pPr marL="2864518" indent="-220348" defTabSz="931887" eaLnBrk="0" fontAlgn="base" hangingPunct="0">
              <a:spcBef>
                <a:spcPct val="50000"/>
              </a:spcBef>
              <a:spcAft>
                <a:spcPct val="0"/>
              </a:spcAft>
              <a:defRPr sz="2300">
                <a:solidFill>
                  <a:schemeClr val="tx1"/>
                </a:solidFill>
                <a:latin typeface="Comic Sans MS" pitchFamily="66" charset="0"/>
              </a:defRPr>
            </a:lvl7pPr>
            <a:lvl8pPr marL="3305213" indent="-220348" defTabSz="931887" eaLnBrk="0" fontAlgn="base" hangingPunct="0">
              <a:spcBef>
                <a:spcPct val="50000"/>
              </a:spcBef>
              <a:spcAft>
                <a:spcPct val="0"/>
              </a:spcAft>
              <a:defRPr sz="2300">
                <a:solidFill>
                  <a:schemeClr val="tx1"/>
                </a:solidFill>
                <a:latin typeface="Comic Sans MS" pitchFamily="66" charset="0"/>
              </a:defRPr>
            </a:lvl8pPr>
            <a:lvl9pPr marL="3745908" indent="-220348" defTabSz="931887" eaLnBrk="0" fontAlgn="base" hangingPunct="0">
              <a:spcBef>
                <a:spcPct val="50000"/>
              </a:spcBef>
              <a:spcAft>
                <a:spcPct val="0"/>
              </a:spcAft>
              <a:defRPr sz="2300">
                <a:solidFill>
                  <a:schemeClr val="tx1"/>
                </a:solidFill>
                <a:latin typeface="Comic Sans MS" pitchFamily="66" charset="0"/>
              </a:defRPr>
            </a:lvl9pPr>
          </a:lstStyle>
          <a:p>
            <a:pPr eaLnBrk="1" hangingPunct="1"/>
            <a:fld id="{5893F674-879D-4B7C-AFAC-F01A9EB1447C}" type="slidenum">
              <a:rPr lang="zh-CN" altLang="en-US" sz="1300">
                <a:latin typeface="Arial" charset="0"/>
              </a:rPr>
              <a:pPr eaLnBrk="1" hangingPunct="1"/>
              <a:t>30</a:t>
            </a:fld>
            <a:endParaRPr lang="en-US" altLang="zh-CN" sz="130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eaLnBrk="0" hangingPunct="0">
              <a:defRPr sz="2300">
                <a:solidFill>
                  <a:schemeClr val="tx1"/>
                </a:solidFill>
                <a:latin typeface="Comic Sans MS" pitchFamily="66" charset="0"/>
              </a:defRPr>
            </a:lvl1pPr>
            <a:lvl2pPr marL="716130" indent="-275434" defTabSz="931887" eaLnBrk="0" hangingPunct="0">
              <a:defRPr sz="2300">
                <a:solidFill>
                  <a:schemeClr val="tx1"/>
                </a:solidFill>
                <a:latin typeface="Comic Sans MS" pitchFamily="66" charset="0"/>
              </a:defRPr>
            </a:lvl2pPr>
            <a:lvl3pPr marL="1101738" indent="-220348" defTabSz="931887" eaLnBrk="0" hangingPunct="0">
              <a:defRPr sz="2300">
                <a:solidFill>
                  <a:schemeClr val="tx1"/>
                </a:solidFill>
                <a:latin typeface="Comic Sans MS" pitchFamily="66" charset="0"/>
              </a:defRPr>
            </a:lvl3pPr>
            <a:lvl4pPr marL="1542433" indent="-220348" defTabSz="931887" eaLnBrk="0" hangingPunct="0">
              <a:defRPr sz="2300">
                <a:solidFill>
                  <a:schemeClr val="tx1"/>
                </a:solidFill>
                <a:latin typeface="Comic Sans MS" pitchFamily="66" charset="0"/>
              </a:defRPr>
            </a:lvl4pPr>
            <a:lvl5pPr marL="1983128" indent="-220348" defTabSz="931887" eaLnBrk="0" hangingPunct="0">
              <a:defRPr sz="2300">
                <a:solidFill>
                  <a:schemeClr val="tx1"/>
                </a:solidFill>
                <a:latin typeface="Comic Sans MS" pitchFamily="66" charset="0"/>
              </a:defRPr>
            </a:lvl5pPr>
            <a:lvl6pPr marL="2423823" indent="-220348" defTabSz="931887" eaLnBrk="0" fontAlgn="base" hangingPunct="0">
              <a:spcBef>
                <a:spcPct val="50000"/>
              </a:spcBef>
              <a:spcAft>
                <a:spcPct val="0"/>
              </a:spcAft>
              <a:defRPr sz="2300">
                <a:solidFill>
                  <a:schemeClr val="tx1"/>
                </a:solidFill>
                <a:latin typeface="Comic Sans MS" pitchFamily="66" charset="0"/>
              </a:defRPr>
            </a:lvl6pPr>
            <a:lvl7pPr marL="2864518" indent="-220348" defTabSz="931887" eaLnBrk="0" fontAlgn="base" hangingPunct="0">
              <a:spcBef>
                <a:spcPct val="50000"/>
              </a:spcBef>
              <a:spcAft>
                <a:spcPct val="0"/>
              </a:spcAft>
              <a:defRPr sz="2300">
                <a:solidFill>
                  <a:schemeClr val="tx1"/>
                </a:solidFill>
                <a:latin typeface="Comic Sans MS" pitchFamily="66" charset="0"/>
              </a:defRPr>
            </a:lvl7pPr>
            <a:lvl8pPr marL="3305213" indent="-220348" defTabSz="931887" eaLnBrk="0" fontAlgn="base" hangingPunct="0">
              <a:spcBef>
                <a:spcPct val="50000"/>
              </a:spcBef>
              <a:spcAft>
                <a:spcPct val="0"/>
              </a:spcAft>
              <a:defRPr sz="2300">
                <a:solidFill>
                  <a:schemeClr val="tx1"/>
                </a:solidFill>
                <a:latin typeface="Comic Sans MS" pitchFamily="66" charset="0"/>
              </a:defRPr>
            </a:lvl8pPr>
            <a:lvl9pPr marL="3745908" indent="-220348" defTabSz="931887" eaLnBrk="0" fontAlgn="base" hangingPunct="0">
              <a:spcBef>
                <a:spcPct val="50000"/>
              </a:spcBef>
              <a:spcAft>
                <a:spcPct val="0"/>
              </a:spcAft>
              <a:defRPr sz="2300">
                <a:solidFill>
                  <a:schemeClr val="tx1"/>
                </a:solidFill>
                <a:latin typeface="Comic Sans MS" pitchFamily="66" charset="0"/>
              </a:defRPr>
            </a:lvl9pPr>
          </a:lstStyle>
          <a:p>
            <a:pPr eaLnBrk="1" hangingPunct="1"/>
            <a:fld id="{6EECE244-1F1D-48AF-A961-B3DC4312D542}" type="slidenum">
              <a:rPr lang="zh-CN" altLang="en-US" sz="1300">
                <a:latin typeface="Arial" charset="0"/>
              </a:rPr>
              <a:pPr eaLnBrk="1" hangingPunct="1"/>
              <a:t>31</a:t>
            </a:fld>
            <a:endParaRPr lang="en-US" altLang="zh-CN" sz="130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629906-2524-479D-A3E1-72762C5B69E0}" type="slidenum">
              <a:rPr lang="en-US" smtClean="0"/>
              <a:pPr/>
              <a:t>36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629906-2524-479D-A3E1-72762C5B69E0}" type="slidenum">
              <a:rPr lang="en-US" smtClean="0"/>
              <a:pPr/>
              <a:t>46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EDBBA4-EA51-4655-9D3D-27DE2553CBA5}" type="slidenum">
              <a:rPr lang="en-US"/>
              <a:pPr/>
              <a:t>47</a:t>
            </a:fld>
            <a:endParaRPr lang="en-US"/>
          </a:p>
        </p:txBody>
      </p:sp>
      <p:sp>
        <p:nvSpPr>
          <p:cNvPr id="1701890" name="Rectangle 2"/>
          <p:cNvSpPr>
            <a:spLocks noGrp="1" noRot="1" noChangeAspect="1" noChangeArrowheads="1" noTextEdit="1"/>
          </p:cNvSpPr>
          <p:nvPr>
            <p:ph type="sldImg"/>
          </p:nvPr>
        </p:nvSpPr>
        <p:spPr>
          <a:xfrm>
            <a:off x="1193800" y="703263"/>
            <a:ext cx="4630738" cy="3473450"/>
          </a:xfrm>
          <a:ln w="12700" cap="flat">
            <a:solidFill>
              <a:schemeClr val="tx1"/>
            </a:solidFill>
          </a:ln>
        </p:spPr>
      </p:sp>
      <p:sp>
        <p:nvSpPr>
          <p:cNvPr id="1701891" name="Rectangle 3"/>
          <p:cNvSpPr>
            <a:spLocks noGrp="1" noChangeArrowheads="1"/>
          </p:cNvSpPr>
          <p:nvPr>
            <p:ph type="body" idx="1"/>
          </p:nvPr>
        </p:nvSpPr>
        <p:spPr>
          <a:xfrm>
            <a:off x="934720" y="4418013"/>
            <a:ext cx="5140960" cy="4183062"/>
          </a:xfrm>
          <a:ln/>
        </p:spPr>
        <p:txBody>
          <a:bodyPr lIns="85888" tIns="42944" rIns="85888" bIns="42944"/>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07D02AAC-9E40-46C1-ACA4-4AEA957995AB}" type="slidenum">
              <a:rPr lang="en-US" altLang="en-US" smtClean="0"/>
              <a:pPr/>
              <a:t>48</a:t>
            </a:fld>
            <a:endParaRPr lang="en-US" altLang="en-US"/>
          </a:p>
        </p:txBody>
      </p:sp>
      <p:sp>
        <p:nvSpPr>
          <p:cNvPr id="102403" name="Rectangle 2"/>
          <p:cNvSpPr>
            <a:spLocks noGrp="1" noRot="1" noChangeAspect="1" noChangeArrowheads="1" noTextEdit="1"/>
          </p:cNvSpPr>
          <p:nvPr>
            <p:ph type="sldImg"/>
          </p:nvPr>
        </p:nvSpPr>
        <p:spPr>
          <a:xfrm>
            <a:off x="1193800" y="703263"/>
            <a:ext cx="4630738" cy="3473450"/>
          </a:xfrm>
          <a:ln w="12700" cap="flat">
            <a:solidFill>
              <a:schemeClr val="tx1"/>
            </a:solidFill>
          </a:ln>
        </p:spPr>
      </p:sp>
      <p:sp>
        <p:nvSpPr>
          <p:cNvPr id="102404" name="Rectangle 3"/>
          <p:cNvSpPr>
            <a:spLocks noGrp="1" noChangeArrowheads="1"/>
          </p:cNvSpPr>
          <p:nvPr>
            <p:ph type="body" idx="1"/>
          </p:nvPr>
        </p:nvSpPr>
        <p:spPr>
          <a:xfrm>
            <a:off x="934721" y="4418013"/>
            <a:ext cx="5140960" cy="4183062"/>
          </a:xfrm>
          <a:noFill/>
          <a:ln/>
        </p:spPr>
        <p:txBody>
          <a:bodyPr lIns="85888" tIns="42944" rIns="85888" bIns="42944"/>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3CE2CD-12EF-4496-855A-B803D8BFECC3}" type="slidenum">
              <a:rPr lang="en-US"/>
              <a:pPr/>
              <a:t>49</a:t>
            </a:fld>
            <a:endParaRPr lang="en-US"/>
          </a:p>
        </p:txBody>
      </p:sp>
      <p:sp>
        <p:nvSpPr>
          <p:cNvPr id="1864706" name="Rectangle 2"/>
          <p:cNvSpPr>
            <a:spLocks noGrp="1" noRot="1" noChangeAspect="1" noChangeArrowheads="1" noTextEdit="1"/>
          </p:cNvSpPr>
          <p:nvPr>
            <p:ph type="sldImg"/>
          </p:nvPr>
        </p:nvSpPr>
        <p:spPr>
          <a:xfrm>
            <a:off x="1193800" y="703263"/>
            <a:ext cx="4630738" cy="3473450"/>
          </a:xfrm>
          <a:ln w="12700" cap="flat">
            <a:solidFill>
              <a:schemeClr val="tx1"/>
            </a:solidFill>
          </a:ln>
        </p:spPr>
      </p:sp>
      <p:sp>
        <p:nvSpPr>
          <p:cNvPr id="1864707" name="Rectangle 3"/>
          <p:cNvSpPr>
            <a:spLocks noGrp="1" noChangeArrowheads="1"/>
          </p:cNvSpPr>
          <p:nvPr>
            <p:ph type="body" idx="1"/>
          </p:nvPr>
        </p:nvSpPr>
        <p:spPr>
          <a:xfrm>
            <a:off x="934720" y="4418013"/>
            <a:ext cx="5140960" cy="4183062"/>
          </a:xfrm>
          <a:ln/>
        </p:spPr>
        <p:txBody>
          <a:bodyPr lIns="85888" tIns="42944" rIns="85888" bIns="42944"/>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9E8F1F2-FF45-4E3A-9768-DC37C3F5A53F}" type="slidenum">
              <a:rPr lang="en-US"/>
              <a:pPr/>
              <a:t>67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0172C31-EF53-4E16-9D40-C762A00BC76F}" type="slidenum">
              <a:rPr lang="en-US"/>
              <a:pPr/>
              <a:t>68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A18CE549-4BB1-48AE-91A2-4A8D645182A2}" type="slidenum">
              <a:rPr lang="en-US"/>
              <a:pPr/>
              <a:t>69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AC194692-8688-4E1A-BF41-F1986FB08DDA}" type="slidenum">
              <a:rPr lang="en-US"/>
              <a:pPr/>
              <a:t>71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629906-2524-479D-A3E1-72762C5B69E0}" type="slidenum">
              <a:rPr lang="en-US" smtClean="0"/>
              <a:pPr/>
              <a:t>22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After all, you’re not absolutely sure of your preferences yourself – you told Ashley you loved </a:t>
            </a:r>
            <a:r>
              <a:rPr lang="en-US" sz="1200" i="1" dirty="0"/>
              <a:t>Titanic</a:t>
            </a:r>
            <a:r>
              <a:rPr lang="en-US" sz="1200" dirty="0"/>
              <a:t>, but maybe you were just happy that day because it was your birthday, so maybe some of your friends shouldn’t use the fact that you liked </a:t>
            </a:r>
            <a:r>
              <a:rPr lang="en-US" sz="1200" i="1" dirty="0"/>
              <a:t>Titanic</a:t>
            </a:r>
            <a:r>
              <a:rPr lang="en-US" sz="1200" dirty="0"/>
              <a:t> in making their recommendations. Or maybe you told her you loved </a:t>
            </a:r>
            <a:r>
              <a:rPr lang="en-US" sz="1200" i="1" dirty="0"/>
              <a:t>Cinderella</a:t>
            </a:r>
            <a:r>
              <a:rPr lang="en-US" sz="1200" dirty="0"/>
              <a:t>, but actually you </a:t>
            </a:r>
            <a:r>
              <a:rPr lang="en-US" sz="1200" i="1" dirty="0"/>
              <a:t>really </a:t>
            </a:r>
            <a:r>
              <a:rPr lang="en-US" sz="1200" i="1" dirty="0" err="1"/>
              <a:t>really</a:t>
            </a:r>
            <a:r>
              <a:rPr lang="en-US" sz="1200" dirty="0"/>
              <a:t> loved it, so some friends should weight Cinderella more. </a:t>
            </a:r>
          </a:p>
          <a:p>
            <a:endParaRPr lang="en-US" dirty="0"/>
          </a:p>
        </p:txBody>
      </p:sp>
      <p:sp>
        <p:nvSpPr>
          <p:cNvPr id="4" name="Slide Number Placeholder 3"/>
          <p:cNvSpPr>
            <a:spLocks noGrp="1"/>
          </p:cNvSpPr>
          <p:nvPr>
            <p:ph type="sldNum" sz="quarter" idx="10"/>
          </p:nvPr>
        </p:nvSpPr>
        <p:spPr/>
        <p:txBody>
          <a:bodyPr/>
          <a:lstStyle/>
          <a:p>
            <a:fld id="{66629906-2524-479D-A3E1-72762C5B69E0}" type="slidenum">
              <a:rPr lang="en-US" smtClean="0"/>
              <a:pPr/>
              <a:t>25</a:t>
            </a:fld>
            <a:endParaRPr lang="en-US"/>
          </a:p>
        </p:txBody>
      </p:sp>
    </p:spTree>
    <p:extLst>
      <p:ext uri="{BB962C8B-B14F-4D97-AF65-F5344CB8AC3E}">
        <p14:creationId xmlns:p14="http://schemas.microsoft.com/office/powerpoint/2010/main" val="232713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eaLnBrk="0" hangingPunct="0">
              <a:defRPr sz="2300">
                <a:solidFill>
                  <a:schemeClr val="tx1"/>
                </a:solidFill>
                <a:latin typeface="Comic Sans MS" pitchFamily="66" charset="0"/>
              </a:defRPr>
            </a:lvl1pPr>
            <a:lvl2pPr marL="716130" indent="-275434" defTabSz="931887" eaLnBrk="0" hangingPunct="0">
              <a:defRPr sz="2300">
                <a:solidFill>
                  <a:schemeClr val="tx1"/>
                </a:solidFill>
                <a:latin typeface="Comic Sans MS" pitchFamily="66" charset="0"/>
              </a:defRPr>
            </a:lvl2pPr>
            <a:lvl3pPr marL="1101738" indent="-220348" defTabSz="931887" eaLnBrk="0" hangingPunct="0">
              <a:defRPr sz="2300">
                <a:solidFill>
                  <a:schemeClr val="tx1"/>
                </a:solidFill>
                <a:latin typeface="Comic Sans MS" pitchFamily="66" charset="0"/>
              </a:defRPr>
            </a:lvl3pPr>
            <a:lvl4pPr marL="1542433" indent="-220348" defTabSz="931887" eaLnBrk="0" hangingPunct="0">
              <a:defRPr sz="2300">
                <a:solidFill>
                  <a:schemeClr val="tx1"/>
                </a:solidFill>
                <a:latin typeface="Comic Sans MS" pitchFamily="66" charset="0"/>
              </a:defRPr>
            </a:lvl4pPr>
            <a:lvl5pPr marL="1983128" indent="-220348" defTabSz="931887" eaLnBrk="0" hangingPunct="0">
              <a:defRPr sz="2300">
                <a:solidFill>
                  <a:schemeClr val="tx1"/>
                </a:solidFill>
                <a:latin typeface="Comic Sans MS" pitchFamily="66" charset="0"/>
              </a:defRPr>
            </a:lvl5pPr>
            <a:lvl6pPr marL="2423823" indent="-220348" defTabSz="931887" eaLnBrk="0" fontAlgn="base" hangingPunct="0">
              <a:spcBef>
                <a:spcPct val="50000"/>
              </a:spcBef>
              <a:spcAft>
                <a:spcPct val="0"/>
              </a:spcAft>
              <a:defRPr sz="2300">
                <a:solidFill>
                  <a:schemeClr val="tx1"/>
                </a:solidFill>
                <a:latin typeface="Comic Sans MS" pitchFamily="66" charset="0"/>
              </a:defRPr>
            </a:lvl6pPr>
            <a:lvl7pPr marL="2864518" indent="-220348" defTabSz="931887" eaLnBrk="0" fontAlgn="base" hangingPunct="0">
              <a:spcBef>
                <a:spcPct val="50000"/>
              </a:spcBef>
              <a:spcAft>
                <a:spcPct val="0"/>
              </a:spcAft>
              <a:defRPr sz="2300">
                <a:solidFill>
                  <a:schemeClr val="tx1"/>
                </a:solidFill>
                <a:latin typeface="Comic Sans MS" pitchFamily="66" charset="0"/>
              </a:defRPr>
            </a:lvl7pPr>
            <a:lvl8pPr marL="3305213" indent="-220348" defTabSz="931887" eaLnBrk="0" fontAlgn="base" hangingPunct="0">
              <a:spcBef>
                <a:spcPct val="50000"/>
              </a:spcBef>
              <a:spcAft>
                <a:spcPct val="0"/>
              </a:spcAft>
              <a:defRPr sz="2300">
                <a:solidFill>
                  <a:schemeClr val="tx1"/>
                </a:solidFill>
                <a:latin typeface="Comic Sans MS" pitchFamily="66" charset="0"/>
              </a:defRPr>
            </a:lvl8pPr>
            <a:lvl9pPr marL="3745908" indent="-220348" defTabSz="931887" eaLnBrk="0" fontAlgn="base" hangingPunct="0">
              <a:spcBef>
                <a:spcPct val="50000"/>
              </a:spcBef>
              <a:spcAft>
                <a:spcPct val="0"/>
              </a:spcAft>
              <a:defRPr sz="2300">
                <a:solidFill>
                  <a:schemeClr val="tx1"/>
                </a:solidFill>
                <a:latin typeface="Comic Sans MS" pitchFamily="66" charset="0"/>
              </a:defRPr>
            </a:lvl9pPr>
          </a:lstStyle>
          <a:p>
            <a:pPr eaLnBrk="1" hangingPunct="1"/>
            <a:fld id="{2ADB4E18-BDE7-4300-BB70-7347AE7739BB}" type="slidenum">
              <a:rPr lang="zh-CN" altLang="en-US" sz="1300">
                <a:latin typeface="Arial" charset="0"/>
              </a:rPr>
              <a:pPr eaLnBrk="1" hangingPunct="1"/>
              <a:t>27</a:t>
            </a:fld>
            <a:endParaRPr lang="en-US" altLang="zh-CN" sz="130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eaLnBrk="0" hangingPunct="0">
              <a:defRPr sz="2300">
                <a:solidFill>
                  <a:schemeClr val="tx1"/>
                </a:solidFill>
                <a:latin typeface="Comic Sans MS" pitchFamily="66" charset="0"/>
              </a:defRPr>
            </a:lvl1pPr>
            <a:lvl2pPr marL="716130" indent="-275434" defTabSz="931887" eaLnBrk="0" hangingPunct="0">
              <a:defRPr sz="2300">
                <a:solidFill>
                  <a:schemeClr val="tx1"/>
                </a:solidFill>
                <a:latin typeface="Comic Sans MS" pitchFamily="66" charset="0"/>
              </a:defRPr>
            </a:lvl2pPr>
            <a:lvl3pPr marL="1101738" indent="-220348" defTabSz="931887" eaLnBrk="0" hangingPunct="0">
              <a:defRPr sz="2300">
                <a:solidFill>
                  <a:schemeClr val="tx1"/>
                </a:solidFill>
                <a:latin typeface="Comic Sans MS" pitchFamily="66" charset="0"/>
              </a:defRPr>
            </a:lvl3pPr>
            <a:lvl4pPr marL="1542433" indent="-220348" defTabSz="931887" eaLnBrk="0" hangingPunct="0">
              <a:defRPr sz="2300">
                <a:solidFill>
                  <a:schemeClr val="tx1"/>
                </a:solidFill>
                <a:latin typeface="Comic Sans MS" pitchFamily="66" charset="0"/>
              </a:defRPr>
            </a:lvl4pPr>
            <a:lvl5pPr marL="1983128" indent="-220348" defTabSz="931887" eaLnBrk="0" hangingPunct="0">
              <a:defRPr sz="2300">
                <a:solidFill>
                  <a:schemeClr val="tx1"/>
                </a:solidFill>
                <a:latin typeface="Comic Sans MS" pitchFamily="66" charset="0"/>
              </a:defRPr>
            </a:lvl5pPr>
            <a:lvl6pPr marL="2423823" indent="-220348" defTabSz="931887" eaLnBrk="0" fontAlgn="base" hangingPunct="0">
              <a:spcBef>
                <a:spcPct val="50000"/>
              </a:spcBef>
              <a:spcAft>
                <a:spcPct val="0"/>
              </a:spcAft>
              <a:defRPr sz="2300">
                <a:solidFill>
                  <a:schemeClr val="tx1"/>
                </a:solidFill>
                <a:latin typeface="Comic Sans MS" pitchFamily="66" charset="0"/>
              </a:defRPr>
            </a:lvl6pPr>
            <a:lvl7pPr marL="2864518" indent="-220348" defTabSz="931887" eaLnBrk="0" fontAlgn="base" hangingPunct="0">
              <a:spcBef>
                <a:spcPct val="50000"/>
              </a:spcBef>
              <a:spcAft>
                <a:spcPct val="0"/>
              </a:spcAft>
              <a:defRPr sz="2300">
                <a:solidFill>
                  <a:schemeClr val="tx1"/>
                </a:solidFill>
                <a:latin typeface="Comic Sans MS" pitchFamily="66" charset="0"/>
              </a:defRPr>
            </a:lvl7pPr>
            <a:lvl8pPr marL="3305213" indent="-220348" defTabSz="931887" eaLnBrk="0" fontAlgn="base" hangingPunct="0">
              <a:spcBef>
                <a:spcPct val="50000"/>
              </a:spcBef>
              <a:spcAft>
                <a:spcPct val="0"/>
              </a:spcAft>
              <a:defRPr sz="2300">
                <a:solidFill>
                  <a:schemeClr val="tx1"/>
                </a:solidFill>
                <a:latin typeface="Comic Sans MS" pitchFamily="66" charset="0"/>
              </a:defRPr>
            </a:lvl8pPr>
            <a:lvl9pPr marL="3745908" indent="-220348" defTabSz="931887" eaLnBrk="0" fontAlgn="base" hangingPunct="0">
              <a:spcBef>
                <a:spcPct val="50000"/>
              </a:spcBef>
              <a:spcAft>
                <a:spcPct val="0"/>
              </a:spcAft>
              <a:defRPr sz="2300">
                <a:solidFill>
                  <a:schemeClr val="tx1"/>
                </a:solidFill>
                <a:latin typeface="Comic Sans MS" pitchFamily="66" charset="0"/>
              </a:defRPr>
            </a:lvl9pPr>
          </a:lstStyle>
          <a:p>
            <a:pPr eaLnBrk="1" hangingPunct="1"/>
            <a:fld id="{52A8EF1B-8D8D-4B81-B39D-D30A913B137F}" type="slidenum">
              <a:rPr lang="zh-CN" altLang="en-US" sz="1300">
                <a:latin typeface="Arial" charset="0"/>
              </a:rPr>
              <a:pPr eaLnBrk="1" hangingPunct="1"/>
              <a:t>28</a:t>
            </a:fld>
            <a:endParaRPr lang="en-US" altLang="zh-CN" sz="130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a:t>Title Page</a:t>
            </a:r>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 title</a:t>
            </a:r>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36BA4E70-8113-444C-94DD-3B031442FE90}" type="datetime1">
              <a:rPr lang="en-US" smtClean="0"/>
              <a:pPr/>
              <a:t>2/27/2017</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0A50DF-0D22-4511-989E-5BE5EAC7B3C9}" type="datetime1">
              <a:rPr lang="en-US" smtClean="0"/>
              <a:pPr/>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9619CF-F13C-4894-B0B2-D6402675EBEE}" type="datetime1">
              <a:rPr lang="en-US" smtClean="0"/>
              <a:pPr/>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a:t>Title Page</a:t>
            </a:r>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a:t>Title Page</a:t>
            </a:r>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 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a:t>Title Page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AD99B6-44BC-45D1-8CAF-98581CA31974}" type="datetime1">
              <a:rPr lang="en-US" smtClean="0"/>
              <a:pPr/>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7B6E53-DB79-4E94-9955-F3ABB4B56D6B}" type="datetime1">
              <a:rPr lang="en-US" smtClean="0"/>
              <a:pPr/>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3014AE-2E09-497F-977F-F5C36467479A}" type="datetime1">
              <a:rPr lang="en-US" smtClean="0"/>
              <a:pPr/>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F47C-E4FA-4B2A-98CE-BDF0459B2170}" type="datetime1">
              <a:rPr lang="en-US" smtClean="0"/>
              <a:pPr/>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8A113F-1492-422D-8123-A5D2E1051A01}" type="datetime1">
              <a:rPr lang="en-US" smtClean="0"/>
              <a:pPr/>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CE113-E811-4E0F-AD84-21D1F213FB81}" type="datetime1">
              <a:rPr lang="en-US" smtClean="0"/>
              <a:pPr/>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BB4050-395D-470A-881B-A4252DACE676}" type="datetime1">
              <a:rPr lang="en-US" smtClean="0"/>
              <a:pPr/>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819D5F-2C2D-4173-BCE8-3097F77DB99B}" type="datetime1">
              <a:rPr lang="en-US" smtClean="0"/>
              <a:pPr/>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4EA5B-D2CE-4352-B635-B0818357B1FF}" type="datetime1">
              <a:rPr lang="en-US" smtClean="0"/>
              <a:pPr/>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382000" cy="685800"/>
          </a:xfrm>
        </p:spPr>
        <p:txBody>
          <a:bodyPr/>
          <a:lstStyle/>
          <a:p>
            <a:r>
              <a:rPr lang="en-US"/>
              <a:t>Click to edit Master title style</a:t>
            </a:r>
          </a:p>
        </p:txBody>
      </p:sp>
      <p:sp>
        <p:nvSpPr>
          <p:cNvPr id="3" name="Table Placeholder 2"/>
          <p:cNvSpPr>
            <a:spLocks noGrp="1"/>
          </p:cNvSpPr>
          <p:nvPr>
            <p:ph type="tbl" idx="1"/>
          </p:nvPr>
        </p:nvSpPr>
        <p:spPr>
          <a:xfrm>
            <a:off x="381000" y="1447800"/>
            <a:ext cx="8382000" cy="5029200"/>
          </a:xfrm>
        </p:spPr>
        <p:txBody>
          <a:bodyPr/>
          <a:lstStyle/>
          <a:p>
            <a:pPr lvl="0"/>
            <a:endParaRPr lang="en-US" noProof="0"/>
          </a:p>
        </p:txBody>
      </p:sp>
      <p:sp>
        <p:nvSpPr>
          <p:cNvPr id="4" name="Rectangle 2059"/>
          <p:cNvSpPr>
            <a:spLocks noGrp="1" noChangeArrowheads="1"/>
          </p:cNvSpPr>
          <p:nvPr>
            <p:ph type="dt" sz="half" idx="10"/>
          </p:nvPr>
        </p:nvSpPr>
        <p:spPr>
          <a:ln/>
        </p:spPr>
        <p:txBody>
          <a:bodyPr/>
          <a:lstStyle>
            <a:lvl1pPr>
              <a:defRPr/>
            </a:lvl1pPr>
          </a:lstStyle>
          <a:p>
            <a:pPr>
              <a:defRPr/>
            </a:pPr>
            <a:fld id="{5A8BDA84-58C9-4406-946D-DF2E86DE3608}" type="datetime4">
              <a:rPr lang="en-US"/>
              <a:pPr>
                <a:defRPr/>
              </a:pPr>
              <a:t>February 27, 2017</a:t>
            </a:fld>
            <a:endParaRPr lang="en-US"/>
          </a:p>
        </p:txBody>
      </p:sp>
      <p:sp>
        <p:nvSpPr>
          <p:cNvPr id="5" name="Rectangle 2060"/>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2061"/>
          <p:cNvSpPr>
            <a:spLocks noGrp="1" noChangeArrowheads="1"/>
          </p:cNvSpPr>
          <p:nvPr>
            <p:ph type="sldNum" sz="quarter" idx="12"/>
          </p:nvPr>
        </p:nvSpPr>
        <p:spPr>
          <a:ln/>
        </p:spPr>
        <p:txBody>
          <a:bodyPr/>
          <a:lstStyle>
            <a:lvl1pPr>
              <a:defRPr/>
            </a:lvl1pPr>
          </a:lstStyle>
          <a:p>
            <a:pPr>
              <a:defRPr/>
            </a:pPr>
            <a:fld id="{F677E5BE-6E28-4789-8253-3C5ACC639799}" type="slidenum">
              <a:rPr lang="en-US"/>
              <a:pPr>
                <a:defRPr/>
              </a:pPr>
              <a:t>‹#›</a:t>
            </a:fld>
            <a:endParaRPr lang="en-US"/>
          </a:p>
        </p:txBody>
      </p:sp>
    </p:spTree>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93038" cy="609600"/>
          </a:xfrm>
        </p:spPr>
        <p:txBody>
          <a:bodyPr/>
          <a:lstStyle/>
          <a:p>
            <a:r>
              <a:rPr lang="en-US"/>
              <a:t>Click to edit Master title style</a:t>
            </a:r>
          </a:p>
        </p:txBody>
      </p:sp>
      <p:sp>
        <p:nvSpPr>
          <p:cNvPr id="3" name="Text Placeholder 2"/>
          <p:cNvSpPr>
            <a:spLocks noGrp="1"/>
          </p:cNvSpPr>
          <p:nvPr>
            <p:ph type="body" sz="half" idx="1"/>
          </p:nvPr>
        </p:nvSpPr>
        <p:spPr>
          <a:xfrm>
            <a:off x="304800" y="1447800"/>
            <a:ext cx="4114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1447800"/>
            <a:ext cx="41148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0" y="4038600"/>
            <a:ext cx="41148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52400" y="6477000"/>
            <a:ext cx="1905000" cy="381000"/>
          </a:xfrm>
        </p:spPr>
        <p:txBody>
          <a:bodyPr/>
          <a:lstStyle>
            <a:lvl1pPr>
              <a:defRPr/>
            </a:lvl1pPr>
          </a:lstStyle>
          <a:p>
            <a:fld id="{08834559-7210-4504-95E2-D26995E33C1A}" type="datetime4">
              <a:rPr lang="en-US"/>
              <a:pPr/>
              <a:t>February 27, 2017</a:t>
            </a:fld>
            <a:endParaRPr lang="en-US"/>
          </a:p>
        </p:txBody>
      </p:sp>
      <p:sp>
        <p:nvSpPr>
          <p:cNvPr id="7" name="Footer Placeholder 6"/>
          <p:cNvSpPr>
            <a:spLocks noGrp="1"/>
          </p:cNvSpPr>
          <p:nvPr>
            <p:ph type="ftr" sz="quarter" idx="11"/>
          </p:nvPr>
        </p:nvSpPr>
        <p:spPr>
          <a:xfrm>
            <a:off x="3124200" y="6477000"/>
            <a:ext cx="2895600" cy="381000"/>
          </a:xfrm>
        </p:spPr>
        <p:txBody>
          <a:bodyPr/>
          <a:lstStyle>
            <a:lvl1pPr>
              <a:defRPr/>
            </a:lvl1pPr>
          </a:lstStyle>
          <a:p>
            <a:endParaRPr lang="en-US" dirty="0"/>
          </a:p>
        </p:txBody>
      </p:sp>
      <p:sp>
        <p:nvSpPr>
          <p:cNvPr id="8" name="Slide Number Placeholder 7"/>
          <p:cNvSpPr>
            <a:spLocks noGrp="1"/>
          </p:cNvSpPr>
          <p:nvPr>
            <p:ph type="sldNum" sz="quarter" idx="12"/>
          </p:nvPr>
        </p:nvSpPr>
        <p:spPr>
          <a:xfrm>
            <a:off x="7239000" y="6477000"/>
            <a:ext cx="1905000" cy="381000"/>
          </a:xfrm>
        </p:spPr>
        <p:txBody>
          <a:bodyPr/>
          <a:lstStyle>
            <a:lvl1pPr>
              <a:defRPr/>
            </a:lvl1pPr>
          </a:lstStyle>
          <a:p>
            <a:fld id="{8AEDA28C-9509-4C2D-B43E-1076C0A98735}" type="slidenum">
              <a:rPr lang="en-US"/>
              <a:pPr/>
              <a:t>‹#›</a:t>
            </a:fld>
            <a:endParaRPr lang="en-US"/>
          </a:p>
        </p:txBody>
      </p:sp>
    </p:spTree>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381000"/>
            <a:ext cx="7793038" cy="609600"/>
          </a:xfrm>
        </p:spPr>
        <p:txBody>
          <a:bodyPr/>
          <a:lstStyle/>
          <a:p>
            <a:r>
              <a:rPr lang="en-US"/>
              <a:t>Click to edit Master title style</a:t>
            </a:r>
          </a:p>
        </p:txBody>
      </p:sp>
      <p:sp>
        <p:nvSpPr>
          <p:cNvPr id="3" name="Content Placeholder 2"/>
          <p:cNvSpPr>
            <a:spLocks noGrp="1"/>
          </p:cNvSpPr>
          <p:nvPr>
            <p:ph sz="quarter" idx="1"/>
          </p:nvPr>
        </p:nvSpPr>
        <p:spPr>
          <a:xfrm>
            <a:off x="304800" y="1447800"/>
            <a:ext cx="41148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1447800"/>
            <a:ext cx="41148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04800" y="4038600"/>
            <a:ext cx="41148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572000" y="4038600"/>
            <a:ext cx="41148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52400" y="6477000"/>
            <a:ext cx="1905000" cy="381000"/>
          </a:xfrm>
        </p:spPr>
        <p:txBody>
          <a:bodyPr/>
          <a:lstStyle>
            <a:lvl1pPr>
              <a:defRPr/>
            </a:lvl1pPr>
          </a:lstStyle>
          <a:p>
            <a:fld id="{E4FB9491-EA03-40AB-903D-3201B521B676}" type="datetime4">
              <a:rPr lang="en-US"/>
              <a:pPr/>
              <a:t>February 27, 2017</a:t>
            </a:fld>
            <a:endParaRPr lang="en-US"/>
          </a:p>
        </p:txBody>
      </p:sp>
      <p:sp>
        <p:nvSpPr>
          <p:cNvPr id="8" name="Footer Placeholder 7"/>
          <p:cNvSpPr>
            <a:spLocks noGrp="1"/>
          </p:cNvSpPr>
          <p:nvPr>
            <p:ph type="ftr" sz="quarter" idx="11"/>
          </p:nvPr>
        </p:nvSpPr>
        <p:spPr>
          <a:xfrm>
            <a:off x="3124200" y="6477000"/>
            <a:ext cx="2895600" cy="381000"/>
          </a:xfrm>
        </p:spPr>
        <p:txBody>
          <a:bodyPr/>
          <a:lstStyle>
            <a:lvl1pPr>
              <a:defRPr/>
            </a:lvl1pPr>
          </a:lstStyle>
          <a:p>
            <a:endParaRPr lang="en-US" dirty="0"/>
          </a:p>
        </p:txBody>
      </p:sp>
      <p:sp>
        <p:nvSpPr>
          <p:cNvPr id="9" name="Slide Number Placeholder 8"/>
          <p:cNvSpPr>
            <a:spLocks noGrp="1"/>
          </p:cNvSpPr>
          <p:nvPr>
            <p:ph type="sldNum" sz="quarter" idx="12"/>
          </p:nvPr>
        </p:nvSpPr>
        <p:spPr>
          <a:xfrm>
            <a:off x="7239000" y="6477000"/>
            <a:ext cx="1905000" cy="381000"/>
          </a:xfrm>
        </p:spPr>
        <p:txBody>
          <a:bodyPr/>
          <a:lstStyle>
            <a:lvl1pPr>
              <a:defRPr/>
            </a:lvl1pPr>
          </a:lstStyle>
          <a:p>
            <a:fld id="{45F20944-A4C7-42FB-A881-3002D2DF7EB6}" type="slidenum">
              <a:rPr lang="en-US"/>
              <a:pPr/>
              <a:t>‹#›</a:t>
            </a:fld>
            <a:endParaRPr 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0D572E-F75F-4490-A1A2-7BA1F79CA133}" type="datetime1">
              <a:rPr lang="en-US" smtClean="0"/>
              <a:pPr/>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93038" cy="609600"/>
          </a:xfrm>
        </p:spPr>
        <p:txBody>
          <a:bodyPr/>
          <a:lstStyle/>
          <a:p>
            <a:r>
              <a:rPr lang="en-US"/>
              <a:t>Click to edit Master title style</a:t>
            </a:r>
          </a:p>
        </p:txBody>
      </p:sp>
      <p:sp>
        <p:nvSpPr>
          <p:cNvPr id="3" name="Text Placeholder 2"/>
          <p:cNvSpPr>
            <a:spLocks noGrp="1"/>
          </p:cNvSpPr>
          <p:nvPr>
            <p:ph type="body" sz="half" idx="1"/>
          </p:nvPr>
        </p:nvSpPr>
        <p:spPr>
          <a:xfrm>
            <a:off x="304800" y="1447800"/>
            <a:ext cx="4114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572000" y="1447800"/>
            <a:ext cx="4114800" cy="5029200"/>
          </a:xfrm>
        </p:spPr>
        <p:txBody>
          <a:bodyPr/>
          <a:lstStyle/>
          <a:p>
            <a:endParaRPr lang="en-US"/>
          </a:p>
        </p:txBody>
      </p:sp>
      <p:sp>
        <p:nvSpPr>
          <p:cNvPr id="5" name="Date Placeholder 4"/>
          <p:cNvSpPr>
            <a:spLocks noGrp="1"/>
          </p:cNvSpPr>
          <p:nvPr>
            <p:ph type="dt" sz="half" idx="10"/>
          </p:nvPr>
        </p:nvSpPr>
        <p:spPr>
          <a:xfrm>
            <a:off x="152400" y="6477000"/>
            <a:ext cx="1905000" cy="381000"/>
          </a:xfrm>
        </p:spPr>
        <p:txBody>
          <a:bodyPr/>
          <a:lstStyle>
            <a:lvl1pPr>
              <a:defRPr/>
            </a:lvl1pPr>
          </a:lstStyle>
          <a:p>
            <a:fld id="{A06DD897-D751-4C3C-AA27-CD6F1531E5A4}" type="datetime4">
              <a:rPr lang="en-US"/>
              <a:pPr/>
              <a:t>February 27, 2017</a:t>
            </a:fld>
            <a:endParaRPr lang="en-US"/>
          </a:p>
        </p:txBody>
      </p:sp>
      <p:sp>
        <p:nvSpPr>
          <p:cNvPr id="6" name="Footer Placeholder 5"/>
          <p:cNvSpPr>
            <a:spLocks noGrp="1"/>
          </p:cNvSpPr>
          <p:nvPr>
            <p:ph type="ftr" sz="quarter" idx="11"/>
          </p:nvPr>
        </p:nvSpPr>
        <p:spPr>
          <a:xfrm>
            <a:off x="3124200" y="6477000"/>
            <a:ext cx="2895600" cy="3810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7239000" y="6477000"/>
            <a:ext cx="1905000" cy="381000"/>
          </a:xfrm>
        </p:spPr>
        <p:txBody>
          <a:bodyPr/>
          <a:lstStyle>
            <a:lvl1pPr>
              <a:defRPr/>
            </a:lvl1pPr>
          </a:lstStyle>
          <a:p>
            <a:fld id="{AC37DED2-A907-41D6-866F-457D38A00043}" type="slidenum">
              <a:rPr lang="en-US"/>
              <a:pPr/>
              <a:t>‹#›</a:t>
            </a:fld>
            <a:endParaRPr lang="en-US"/>
          </a:p>
        </p:txBody>
      </p:sp>
    </p:spTree>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CS490D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9383EBDA-1A59-430E-AC19-CEEBA612A810}" type="slidenum">
              <a:rPr lang="en-US"/>
              <a:pPr/>
              <a:t>‹#›</a:t>
            </a:fld>
            <a:endParaRPr lang="en-US"/>
          </a:p>
        </p:txBody>
      </p:sp>
    </p:spTree>
  </p:cSld>
  <p:clrMapOvr>
    <a:masterClrMapping/>
  </p:clrMapOvr>
  <p:transition spd="med">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US"/>
              <a:t>CS490D</a:t>
            </a: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11DEC9AA-DBA5-4F50-8142-F631B3D12754}" type="slidenum">
              <a:rPr lang="en-US"/>
              <a:pPr/>
              <a:t>‹#›</a:t>
            </a:fld>
            <a:endParaRPr lang="en-US"/>
          </a:p>
        </p:txBody>
      </p:sp>
    </p:spTree>
  </p:cSld>
  <p:clrMapOvr>
    <a:masterClrMapping/>
  </p:clrMapOvr>
  <p:transition spd="med">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CS490D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BDE26A1-180D-4AB3-8FD1-338274A880F3}" type="slidenum">
              <a:rPr lang="en-US"/>
              <a:pPr/>
              <a:t>‹#›</a:t>
            </a:fld>
            <a:endParaRPr lang="en-US"/>
          </a:p>
        </p:txBody>
      </p:sp>
    </p:spTree>
  </p:cSld>
  <p:clrMapOvr>
    <a:masterClrMapping/>
  </p:clrMapOvr>
  <p:transition spd="med">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CS590D</a:t>
            </a:r>
          </a:p>
        </p:txBody>
      </p:sp>
      <p:sp>
        <p:nvSpPr>
          <p:cNvPr id="7" name="Rectangle 6"/>
          <p:cNvSpPr>
            <a:spLocks noGrp="1" noChangeArrowheads="1"/>
          </p:cNvSpPr>
          <p:nvPr>
            <p:ph type="sldNum" sz="quarter" idx="12"/>
          </p:nvPr>
        </p:nvSpPr>
        <p:spPr>
          <a:ln/>
        </p:spPr>
        <p:txBody>
          <a:bodyPr/>
          <a:lstStyle>
            <a:lvl1pPr>
              <a:defRPr/>
            </a:lvl1pPr>
          </a:lstStyle>
          <a:p>
            <a:fld id="{0CCC8D93-CF55-46A5-B6E1-A6C541C95599}" type="slidenum">
              <a:rPr lang="en-US"/>
              <a:pPr/>
              <a:t>‹#›</a:t>
            </a:fld>
            <a:endParaRPr lang="en-US"/>
          </a:p>
        </p:txBody>
      </p:sp>
    </p:spTree>
  </p:cSld>
  <p:clrMapOvr>
    <a:masterClrMapping/>
  </p:clrMapOvr>
  <p:transition spd="med">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CS490D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FE0FCF0A-0B50-4FF4-B511-B7CD253D5510}" type="slidenum">
              <a:rPr lang="en-US"/>
              <a:pPr/>
              <a:t>‹#›</a:t>
            </a:fld>
            <a:endParaRPr lang="en-US"/>
          </a:p>
        </p:txBody>
      </p:sp>
    </p:spTree>
  </p:cSld>
  <p:clrMapOvr>
    <a:masterClrMapping/>
  </p:clrMapOvr>
  <p:transition spd="med">
    <p:wipe di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CS490D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63C505DC-417B-4554-AD2C-A5DAF455D064}" type="slidenum">
              <a:rPr lang="en-US"/>
              <a:pPr/>
              <a:t>‹#›</a:t>
            </a:fld>
            <a:endParaRPr lang="en-US"/>
          </a:p>
        </p:txBody>
      </p:sp>
    </p:spTree>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a:t>Title page</a:t>
            </a:r>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a:t>Title page</a:t>
            </a:r>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a:t>Title page</a:t>
            </a:r>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a:t>Title page</a:t>
            </a:r>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B73927-5083-42EC-9241-62C11BEF15E7}" type="datetime1">
              <a:rPr lang="en-US" smtClean="0"/>
              <a:pPr/>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F943927-9D6D-4C74-BB31-3BD8A9B02312}" type="datetime1">
              <a:rPr lang="en-US" smtClean="0"/>
              <a:pPr/>
              <a:t>2/27/2017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31C99540-56BA-4765-BDED-E92733341E9C}" type="datetime1">
              <a:rPr lang="en-US" smtClean="0"/>
              <a:pPr/>
              <a:t>2/27/2017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r>
              <a:rPr lang="en-US" b="1" dirty="0"/>
              <a:t>IT-790  </a:t>
            </a:r>
            <a:r>
              <a:rPr lang="en-US" b="1" dirty="0">
                <a:latin typeface="Calibri"/>
              </a:rPr>
              <a:t>•  </a:t>
            </a:r>
            <a:r>
              <a:rPr lang="en-US" b="1" dirty="0"/>
              <a:t>ICP-690  </a:t>
            </a:r>
            <a:r>
              <a:rPr lang="en-US" b="1" dirty="0">
                <a:latin typeface="Calibri"/>
              </a:rPr>
              <a:t>•  </a:t>
            </a:r>
            <a:r>
              <a:rPr lang="en-US" b="1" dirty="0"/>
              <a:t>HADM-690   Spring 2013</a:t>
            </a:r>
            <a:endParaRPr lang="en-US" dirty="0"/>
          </a:p>
          <a:p>
            <a:r>
              <a:rPr lang="en-US" b="1" dirty="0"/>
              <a:t>Quality Management:  Six Sigma Greenbelt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88DB4E7A-C1B1-C24D-81B4-E5D54657DD52}" type="slidenum">
              <a:rPr lang="en-US" smtClean="0"/>
              <a:pPr/>
              <a:t>‹#›</a:t>
            </a:fld>
            <a:endParaRPr lang="en-US" dirty="0"/>
          </a:p>
        </p:txBody>
      </p:sp>
      <p:pic>
        <p:nvPicPr>
          <p:cNvPr id="138242" name="Picture 2"/>
          <p:cNvPicPr>
            <a:picLocks noChangeAspect="1" noChangeArrowheads="1"/>
          </p:cNvPicPr>
          <p:nvPr userDrawn="1"/>
        </p:nvPicPr>
        <p:blipFill>
          <a:blip r:embed="rId39"/>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Lst>
  <p:hf hdr="0" ftr="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8.png"/><Relationship Id="rId2" Type="http://schemas.openxmlformats.org/officeDocument/2006/relationships/slideLayout" Target="../slideLayouts/slideLayout19.xml"/><Relationship Id="rId1" Type="http://schemas.openxmlformats.org/officeDocument/2006/relationships/vmlDrawing" Target="../drawings/vmlDrawing4.vml"/><Relationship Id="rId6" Type="http://schemas.openxmlformats.org/officeDocument/2006/relationships/hyperlink" Target="https://www.youtube.com/watch?v=UqYde-LULfs" TargetMode="External"/><Relationship Id="rId5" Type="http://schemas.openxmlformats.org/officeDocument/2006/relationships/image" Target="../media/image37.w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19.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8.bin"/><Relationship Id="rId10" Type="http://schemas.openxmlformats.org/officeDocument/2006/relationships/image" Target="../media/image42.emf"/><Relationship Id="rId4" Type="http://schemas.openxmlformats.org/officeDocument/2006/relationships/image" Target="../media/image39.wmf"/><Relationship Id="rId9"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54321/TutorialRFIris.html"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hyperlink" Target="https://www.youtube.com/watch?v=IY29uC4uem8" TargetMode="External"/><Relationship Id="rId4" Type="http://schemas.openxmlformats.org/officeDocument/2006/relationships/hyperlink" Target="http://localhost:54321/TutorialDeepLearning.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www.imdb.com/" TargetMode="External"/><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1.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jpeg"/><Relationship Id="rId4" Type="http://schemas.openxmlformats.org/officeDocument/2006/relationships/image" Target="../media/image47.jpe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10.xml"/><Relationship Id="rId7" Type="http://schemas.openxmlformats.org/officeDocument/2006/relationships/image" Target="../media/image59.wmf"/><Relationship Id="rId2" Type="http://schemas.openxmlformats.org/officeDocument/2006/relationships/slideLayout" Target="../slideLayouts/slideLayout19.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58.wmf"/><Relationship Id="rId4" Type="http://schemas.openxmlformats.org/officeDocument/2006/relationships/oleObject" Target="../embeddings/oleObject11.bin"/></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2.xml"/><Relationship Id="rId7" Type="http://schemas.openxmlformats.org/officeDocument/2006/relationships/image" Target="../media/image23.png"/><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localhost:54321/TutorialRFIris.html"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hyperlink" Target="https://www.youtube.com/watch?v=IY29uC4uem8" TargetMode="External"/><Relationship Id="rId4" Type="http://schemas.openxmlformats.org/officeDocument/2006/relationships/hyperlink" Target="http://localhost:54321/TutorialDeepLearning.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9.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xml"/><Relationship Id="rId4" Type="http://schemas.openxmlformats.org/officeDocument/2006/relationships/hyperlink" Target="https://s3.amazonaws.com/h2o-public-test-data/smalldata/flow_examples/ad.data.gz"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19.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vmlDrawing" Target="../drawings/vmlDrawing7.vml"/><Relationship Id="rId6" Type="http://schemas.openxmlformats.org/officeDocument/2006/relationships/image" Target="../media/image78.wmf"/><Relationship Id="rId5" Type="http://schemas.openxmlformats.org/officeDocument/2006/relationships/oleObject" Target="../embeddings/oleObject13.bin"/><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8.jpeg"/><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emf"/></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9.xml"/><Relationship Id="rId1" Type="http://schemas.openxmlformats.org/officeDocument/2006/relationships/vmlDrawing" Target="../drawings/vmlDrawing8.vml"/><Relationship Id="rId6" Type="http://schemas.openxmlformats.org/officeDocument/2006/relationships/image" Target="../media/image81.wmf"/><Relationship Id="rId5" Type="http://schemas.openxmlformats.org/officeDocument/2006/relationships/oleObject" Target="../embeddings/oleObject14.bin"/><Relationship Id="rId4" Type="http://schemas.openxmlformats.org/officeDocument/2006/relationships/hyperlink" Target="https://www.r-bloggers.com/r-for-deep-learning-i-build-fully-connected-neural-network-from-scratch/"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30.png"/><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29.wmf"/><Relationship Id="rId5" Type="http://schemas.openxmlformats.org/officeDocument/2006/relationships/oleObject" Target="../embeddings/oleObject4.bin"/><Relationship Id="rId4" Type="http://schemas.openxmlformats.org/officeDocument/2006/relationships/image" Target="../media/image26.emf"/></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hyperlink" Target="http://h2o-release.s3.amazonaws.com/h2o/rel-lambert/5/docs-website/Ruser/rtutorial.html" TargetMode="Externa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9.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9.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96.wmf"/><Relationship Id="rId2" Type="http://schemas.openxmlformats.org/officeDocument/2006/relationships/slideLayout" Target="../slideLayouts/slideLayout19.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95.wmf"/><Relationship Id="rId4" Type="http://schemas.openxmlformats.org/officeDocument/2006/relationships/oleObject" Target="../embeddings/oleObject15.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9.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9.xml"/><Relationship Id="rId4" Type="http://schemas.openxmlformats.org/officeDocument/2006/relationships/image" Target="../media/image109.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wiki.pentaho.com/display/DATAMINING/Attribute+Selection" TargetMode="External"/><Relationship Id="rId1" Type="http://schemas.openxmlformats.org/officeDocument/2006/relationships/slideLayout" Target="../slideLayouts/slideLayout19.xml"/><Relationship Id="rId5" Type="http://schemas.openxmlformats.org/officeDocument/2006/relationships/image" Target="../media/image112.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hyperlink" Target="https://www.youtube.com/watch?v=jFLbhwgNggQ" TargetMode="External"/><Relationship Id="rId2" Type="http://schemas.openxmlformats.org/officeDocument/2006/relationships/hyperlink" Target="http://www.csie.ntu.edu.tw/~cjlin/libsvm/" TargetMode="External"/><Relationship Id="rId1" Type="http://schemas.openxmlformats.org/officeDocument/2006/relationships/slideLayout" Target="../slideLayouts/slideLayout19.xml"/><Relationship Id="rId4" Type="http://schemas.openxmlformats.org/officeDocument/2006/relationships/image" Target="../media/image1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hyperlink" Target="http://localhost:54321/TutorialKMeans.html" TargetMode="Externa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a:t>IT-533</a:t>
            </a:r>
            <a:r>
              <a:rPr lang="en-US" sz="4000" dirty="0"/>
              <a:t>: Data Mining</a:t>
            </a:r>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a:t>Week 8</a:t>
            </a:r>
          </a:p>
          <a:p>
            <a:r>
              <a:rPr lang="en-US" sz="2800" dirty="0"/>
              <a:t>Sonja Streuber</a:t>
            </a:r>
          </a:p>
        </p:txBody>
      </p:sp>
      <p:pic>
        <p:nvPicPr>
          <p:cNvPr id="2050" name="Picture 2" descr="http://techfruit.com/wp-content/uploads/2013/05/data-mining.png"/>
          <p:cNvPicPr>
            <a:picLocks noChangeAspect="1" noChangeArrowheads="1"/>
          </p:cNvPicPr>
          <p:nvPr/>
        </p:nvPicPr>
        <p:blipFill>
          <a:blip r:embed="rId2"/>
          <a:srcRect/>
          <a:stretch>
            <a:fillRect/>
          </a:stretch>
        </p:blipFill>
        <p:spPr bwMode="auto">
          <a:xfrm>
            <a:off x="4184649" y="2554393"/>
            <a:ext cx="4072555" cy="2312882"/>
          </a:xfrm>
          <a:prstGeom prst="rect">
            <a:avLst/>
          </a:prstGeom>
          <a:noFill/>
        </p:spPr>
      </p:pic>
    </p:spTree>
    <p:extLst>
      <p:ext uri="{BB962C8B-B14F-4D97-AF65-F5344CB8AC3E}">
        <p14:creationId xmlns:p14="http://schemas.microsoft.com/office/powerpoint/2010/main" val="3225535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Information gain—just incase</a:t>
            </a:r>
            <a:br>
              <a:rPr lang="en-US" dirty="0"/>
            </a:br>
            <a:endParaRPr lang="en-US" dirty="0"/>
          </a:p>
        </p:txBody>
      </p:sp>
      <p:sp>
        <p:nvSpPr>
          <p:cNvPr id="6" name="Text Placeholder 5"/>
          <p:cNvSpPr>
            <a:spLocks noGrp="1"/>
          </p:cNvSpPr>
          <p:nvPr>
            <p:ph type="body" idx="1"/>
          </p:nvPr>
        </p:nvSpPr>
        <p:spPr>
          <a:xfrm>
            <a:off x="3508875" y="1925557"/>
            <a:ext cx="5460934" cy="719472"/>
          </a:xfrm>
        </p:spPr>
        <p:txBody>
          <a:bodyPr/>
          <a:lstStyle/>
          <a:p>
            <a:r>
              <a:rPr lang="en-US" dirty="0"/>
              <a:t>Another example if we have questions</a:t>
            </a:r>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10</a:t>
            </a:fld>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794314037"/>
              </p:ext>
            </p:extLst>
          </p:nvPr>
        </p:nvGraphicFramePr>
        <p:xfrm>
          <a:off x="6885709" y="2887230"/>
          <a:ext cx="914400" cy="806450"/>
        </p:xfrm>
        <a:graphic>
          <a:graphicData uri="http://schemas.openxmlformats.org/presentationml/2006/ole">
            <mc:AlternateContent xmlns:mc="http://schemas.openxmlformats.org/markup-compatibility/2006">
              <mc:Choice xmlns:v="urn:schemas-microsoft-com:vml" Requires="v">
                <p:oleObj spid="_x0000_s1060906" name="Macro-Enabled Worksheet" showAsIcon="1" r:id="rId3" imgW="914400" imgH="806400" progId="Excel.SheetMacroEnabled.12">
                  <p:embed/>
                </p:oleObj>
              </mc:Choice>
              <mc:Fallback>
                <p:oleObj name="Macro-Enabled Worksheet" showAsIcon="1" r:id="rId3" imgW="914400" imgH="806400" progId="Excel.SheetMacroEnabled.12">
                  <p:embed/>
                  <p:pic>
                    <p:nvPicPr>
                      <p:cNvPr id="0" name=""/>
                      <p:cNvPicPr/>
                      <p:nvPr/>
                    </p:nvPicPr>
                    <p:blipFill>
                      <a:blip r:embed="rId4"/>
                      <a:stretch>
                        <a:fillRect/>
                      </a:stretch>
                    </p:blipFill>
                    <p:spPr>
                      <a:xfrm>
                        <a:off x="6885709" y="2887230"/>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312829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77495E-EF72-4E8F-A25D-C275AAEDE140}" type="datetime4">
              <a:rPr lang="en-US"/>
              <a:pPr/>
              <a:t>February 27, 2017</a:t>
            </a:fld>
            <a:endParaRPr lang="en-US"/>
          </a:p>
        </p:txBody>
      </p:sp>
      <p:sp>
        <p:nvSpPr>
          <p:cNvPr id="6" name="Slide Number Placeholder 5"/>
          <p:cNvSpPr>
            <a:spLocks noGrp="1"/>
          </p:cNvSpPr>
          <p:nvPr>
            <p:ph type="sldNum" sz="quarter" idx="12"/>
          </p:nvPr>
        </p:nvSpPr>
        <p:spPr/>
        <p:txBody>
          <a:bodyPr/>
          <a:lstStyle/>
          <a:p>
            <a:fld id="{540AA44F-A507-4DFC-B305-6C18CD71E128}" type="slidenum">
              <a:rPr lang="en-US"/>
              <a:pPr/>
              <a:t>11</a:t>
            </a:fld>
            <a:endParaRPr lang="en-US"/>
          </a:p>
        </p:txBody>
      </p:sp>
      <p:sp>
        <p:nvSpPr>
          <p:cNvPr id="1699842" name="Rectangle 1026"/>
          <p:cNvSpPr>
            <a:spLocks noGrp="1" noChangeArrowheads="1"/>
          </p:cNvSpPr>
          <p:nvPr>
            <p:ph type="title" idx="4294967295"/>
          </p:nvPr>
        </p:nvSpPr>
        <p:spPr>
          <a:xfrm>
            <a:off x="845126" y="695469"/>
            <a:ext cx="7403525" cy="860198"/>
          </a:xfrm>
        </p:spPr>
        <p:txBody>
          <a:bodyPr>
            <a:noAutofit/>
          </a:bodyPr>
          <a:lstStyle/>
          <a:p>
            <a:r>
              <a:rPr lang="en-US" sz="3600" b="1" dirty="0"/>
              <a:t>Attribute Selection and Information Gain</a:t>
            </a:r>
          </a:p>
        </p:txBody>
      </p:sp>
      <p:sp>
        <p:nvSpPr>
          <p:cNvPr id="1699843" name="Rectangle 1027"/>
          <p:cNvSpPr>
            <a:spLocks noGrp="1" noChangeArrowheads="1"/>
          </p:cNvSpPr>
          <p:nvPr>
            <p:ph type="body" idx="4294967295"/>
          </p:nvPr>
        </p:nvSpPr>
        <p:spPr>
          <a:xfrm>
            <a:off x="4584122" y="1737749"/>
            <a:ext cx="4102678" cy="1698171"/>
          </a:xfrm>
        </p:spPr>
        <p:txBody>
          <a:bodyPr>
            <a:noAutofit/>
          </a:bodyPr>
          <a:lstStyle/>
          <a:p>
            <a:pPr marL="274320" lvl="1" indent="-274320" hangingPunct="0">
              <a:spcBef>
                <a:spcPts val="598"/>
              </a:spcBef>
              <a:buClr>
                <a:srgbClr val="008000"/>
              </a:buClr>
              <a:buSzPct val="60000"/>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1" dirty="0">
                <a:ea typeface="Gothic" pitchFamily="2"/>
                <a:cs typeface="Lucidasans" pitchFamily="2"/>
              </a:rPr>
              <a:t>Information gain</a:t>
            </a:r>
          </a:p>
          <a:p>
            <a:pPr marL="274320" lvl="1" indent="-274320" hangingPunct="0">
              <a:spcBef>
                <a:spcPts val="0"/>
              </a:spcBef>
              <a:buClr>
                <a:srgbClr val="008000"/>
              </a:buClr>
              <a:buSzPct val="60000"/>
              <a:buFont typeface="Arial" pitchFamily="34" charset="0"/>
              <a:buChar cha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dirty="0">
                <a:ea typeface="Gothic" pitchFamily="2"/>
                <a:cs typeface="Lucidasans" pitchFamily="2"/>
              </a:rPr>
              <a:t>Information gain increases with the average purity of the subsets</a:t>
            </a:r>
          </a:p>
          <a:p>
            <a:pPr marL="274320" indent="-274320" hangingPunct="0">
              <a:spcBef>
                <a:spcPts val="0"/>
              </a:spcBef>
              <a:buClr>
                <a:srgbClr val="008000"/>
              </a:buClr>
              <a:buSzPct val="40000"/>
              <a:buFont typeface="Arial" pitchFamily="34" charset="0"/>
              <a:buChar cha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dirty="0">
                <a:ea typeface="Gothic" pitchFamily="2"/>
                <a:cs typeface="Lucidasans" pitchFamily="2"/>
              </a:rPr>
              <a:t>Strategy: choose attribute that gives greatest information gain</a:t>
            </a:r>
          </a:p>
        </p:txBody>
      </p:sp>
      <p:pic>
        <p:nvPicPr>
          <p:cNvPr id="1044483" name="Picture 3"/>
          <p:cNvPicPr>
            <a:picLocks noChangeAspect="1" noChangeArrowheads="1"/>
          </p:cNvPicPr>
          <p:nvPr/>
        </p:nvPicPr>
        <p:blipFill>
          <a:blip r:embed="rId2"/>
          <a:srcRect/>
          <a:stretch>
            <a:fillRect/>
          </a:stretch>
        </p:blipFill>
        <p:spPr bwMode="auto">
          <a:xfrm>
            <a:off x="789695" y="1731386"/>
            <a:ext cx="3229443" cy="3076141"/>
          </a:xfrm>
          <a:prstGeom prst="rect">
            <a:avLst/>
          </a:prstGeom>
          <a:noFill/>
          <a:ln w="9525">
            <a:noFill/>
            <a:miter lim="800000"/>
            <a:headEnd/>
            <a:tailEnd/>
          </a:ln>
        </p:spPr>
      </p:pic>
      <p:sp>
        <p:nvSpPr>
          <p:cNvPr id="8" name="TextBox 7"/>
          <p:cNvSpPr txBox="1"/>
          <p:nvPr/>
        </p:nvSpPr>
        <p:spPr>
          <a:xfrm>
            <a:off x="484908" y="4967149"/>
            <a:ext cx="3879263"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b="1" dirty="0">
                <a:solidFill>
                  <a:schemeClr val="tx1"/>
                </a:solidFill>
              </a:rPr>
              <a:t>Strategy</a:t>
            </a:r>
            <a:r>
              <a:rPr lang="en-US" dirty="0">
                <a:solidFill>
                  <a:schemeClr val="tx1"/>
                </a:solidFill>
              </a:rPr>
              <a:t>:  Get the smallest tree! </a:t>
            </a:r>
            <a:r>
              <a:rPr lang="en-US" dirty="0">
                <a:solidFill>
                  <a:schemeClr val="tx1"/>
                </a:solidFill>
                <a:sym typeface="Wingdings" pitchFamily="2" charset="2"/>
              </a:rPr>
              <a:t> </a:t>
            </a:r>
            <a:r>
              <a:rPr lang="en-US" dirty="0">
                <a:solidFill>
                  <a:prstClr val="black"/>
                </a:solidFill>
                <a:ea typeface="Gothic" pitchFamily="2"/>
                <a:cs typeface="Lucidasans" pitchFamily="2"/>
              </a:rPr>
              <a:t>choose the attribute that produces the “purest” nodes</a:t>
            </a:r>
            <a:endParaRPr lang="en-US" dirty="0">
              <a:solidFill>
                <a:schemeClr val="tx1"/>
              </a:solidFill>
            </a:endParaRPr>
          </a:p>
          <a:p>
            <a:r>
              <a:rPr lang="en-US" dirty="0">
                <a:solidFill>
                  <a:schemeClr val="tx1"/>
                </a:solidFill>
              </a:rPr>
              <a:t>On which attribute should we split the decision tree? </a:t>
            </a:r>
          </a:p>
        </p:txBody>
      </p:sp>
      <p:sp>
        <p:nvSpPr>
          <p:cNvPr id="9" name="Rectangle 8"/>
          <p:cNvSpPr/>
          <p:nvPr/>
        </p:nvSpPr>
        <p:spPr>
          <a:xfrm>
            <a:off x="4765964" y="3435920"/>
            <a:ext cx="4114800" cy="1754326"/>
          </a:xfrm>
          <a:prstGeom prst="rect">
            <a:avLst/>
          </a:prstGeom>
          <a:ln w="38100">
            <a:solidFill>
              <a:schemeClr val="accent1"/>
            </a:solidFill>
          </a:ln>
        </p:spPr>
        <p:txBody>
          <a:bodyPr wrap="square">
            <a:spAutoFit/>
          </a:bodyPr>
          <a:lstStyle/>
          <a:p>
            <a:pPr marL="274320" lvl="0" indent="-274320" hangingPunct="0">
              <a:buClr>
                <a:srgbClr val="008000"/>
              </a:buClr>
              <a:buSzPct val="40000"/>
              <a:buFont typeface="Arial" pitchFamily="34" charset="0"/>
              <a:buChar cha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ea typeface="Gothic" pitchFamily="2"/>
                <a:cs typeface="Simplified Arabic" pitchFamily="18" charset="-78"/>
              </a:rPr>
              <a:t>Measure information in </a:t>
            </a:r>
            <a:r>
              <a:rPr lang="en-US" i="1" dirty="0">
                <a:ea typeface="Gothic" pitchFamily="2"/>
                <a:cs typeface="Simplified Arabic" pitchFamily="18" charset="-78"/>
              </a:rPr>
              <a:t>bits</a:t>
            </a:r>
          </a:p>
          <a:p>
            <a:pPr marL="274320" lvl="1" indent="-274320" hangingPunct="0">
              <a:buClr>
                <a:srgbClr val="008000"/>
              </a:buClr>
              <a:buSzPct val="60000"/>
              <a:buFont typeface="Arial" pitchFamily="34" charset="0"/>
              <a:buChar cha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ea typeface="Gothic" pitchFamily="2"/>
                <a:cs typeface="Simplified Arabic" pitchFamily="18" charset="-78"/>
              </a:rPr>
              <a:t>Given a probability distribution, the info required to predict an event is the distribution’s </a:t>
            </a:r>
            <a:r>
              <a:rPr lang="en-US" i="1" dirty="0">
                <a:ea typeface="Gothic" pitchFamily="2"/>
                <a:cs typeface="Simplified Arabic" pitchFamily="18" charset="-78"/>
              </a:rPr>
              <a:t>entropy</a:t>
            </a:r>
          </a:p>
          <a:p>
            <a:pPr marL="274320" lvl="1" indent="-274320" hangingPunct="0">
              <a:buClr>
                <a:srgbClr val="008000"/>
              </a:buClr>
              <a:buSzPct val="60000"/>
              <a:buFont typeface="Arial" pitchFamily="34" charset="0"/>
              <a:buChar cha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ea typeface="Gothic" pitchFamily="2"/>
                <a:cs typeface="Simplified Arabic" pitchFamily="18" charset="-78"/>
              </a:rPr>
              <a:t>Entropy gives the information required in bits (&amp; fractions)</a:t>
            </a:r>
          </a:p>
        </p:txBody>
      </p:sp>
      <p:sp>
        <p:nvSpPr>
          <p:cNvPr id="10" name="Rectangle 9"/>
          <p:cNvSpPr/>
          <p:nvPr/>
        </p:nvSpPr>
        <p:spPr>
          <a:xfrm>
            <a:off x="4572000" y="5486400"/>
            <a:ext cx="4308764" cy="646331"/>
          </a:xfrm>
          <a:prstGeom prst="rect">
            <a:avLst/>
          </a:prstGeom>
          <a:solidFill>
            <a:schemeClr val="tx1"/>
          </a:solidFill>
        </p:spPr>
        <p:txBody>
          <a:bodyPr wrap="square">
            <a:spAutoFit/>
          </a:bodyPr>
          <a:lstStyle/>
          <a:p>
            <a:pPr lvl="0" hangingPunct="0">
              <a:buClr>
                <a:srgbClr val="008000"/>
              </a:buClr>
              <a:buSzPct val="4000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solidFill>
                  <a:schemeClr val="bg1"/>
                </a:solidFill>
              </a:rPr>
              <a:t>	</a:t>
            </a:r>
            <a:r>
              <a:rPr lang="en-US" b="1" dirty="0">
                <a:solidFill>
                  <a:schemeClr val="bg1"/>
                </a:solidFill>
                <a:latin typeface="Courier New" pitchFamily="49" charset="0"/>
                <a:cs typeface="Courier New" pitchFamily="49" charset="0"/>
              </a:rPr>
              <a:t>Entropy(</a:t>
            </a:r>
            <a:r>
              <a:rPr lang="en-US" b="1" i="1" dirty="0">
                <a:solidFill>
                  <a:schemeClr val="bg1"/>
                </a:solidFill>
                <a:latin typeface="Courier New" pitchFamily="49" charset="0"/>
                <a:cs typeface="Courier New" pitchFamily="49" charset="0"/>
              </a:rPr>
              <a:t>p</a:t>
            </a:r>
            <a:r>
              <a:rPr lang="en-US" b="1" i="1" baseline="-25000" dirty="0">
                <a:solidFill>
                  <a:schemeClr val="bg1"/>
                </a:solidFill>
                <a:latin typeface="Courier New" pitchFamily="49" charset="0"/>
                <a:cs typeface="Courier New" pitchFamily="49" charset="0"/>
              </a:rPr>
              <a:t>1</a:t>
            </a:r>
            <a:r>
              <a:rPr lang="en-US" b="1" i="1" dirty="0">
                <a:solidFill>
                  <a:schemeClr val="bg1"/>
                </a:solidFill>
                <a:latin typeface="Courier New" pitchFamily="49" charset="0"/>
                <a:cs typeface="Courier New" pitchFamily="49" charset="0"/>
              </a:rPr>
              <a:t>,p</a:t>
            </a:r>
            <a:r>
              <a:rPr lang="en-US" b="1" i="1" baseline="-25000" dirty="0">
                <a:solidFill>
                  <a:schemeClr val="bg1"/>
                </a:solidFill>
                <a:latin typeface="Courier New" pitchFamily="49" charset="0"/>
                <a:cs typeface="Courier New" pitchFamily="49" charset="0"/>
              </a:rPr>
              <a:t>2</a:t>
            </a:r>
            <a:r>
              <a:rPr lang="en-US" b="1" i="1" dirty="0">
                <a:solidFill>
                  <a:schemeClr val="bg1"/>
                </a:solidFill>
                <a:latin typeface="Courier New" pitchFamily="49" charset="0"/>
                <a:cs typeface="Courier New" pitchFamily="49" charset="0"/>
              </a:rPr>
              <a:t>,... ,</a:t>
            </a:r>
            <a:r>
              <a:rPr lang="en-US" b="1" i="1" dirty="0" err="1">
                <a:solidFill>
                  <a:schemeClr val="bg1"/>
                </a:solidFill>
                <a:latin typeface="Courier New" pitchFamily="49" charset="0"/>
                <a:cs typeface="Courier New" pitchFamily="49" charset="0"/>
              </a:rPr>
              <a:t>p</a:t>
            </a:r>
            <a:r>
              <a:rPr lang="en-US" b="1" i="1" baseline="-25000" dirty="0" err="1">
                <a:solidFill>
                  <a:schemeClr val="bg1"/>
                </a:solidFill>
                <a:latin typeface="Courier New" pitchFamily="49" charset="0"/>
                <a:cs typeface="Courier New" pitchFamily="49" charset="0"/>
              </a:rPr>
              <a:t>n</a:t>
            </a:r>
            <a:r>
              <a:rPr lang="en-US" b="1" i="1" dirty="0">
                <a:solidFill>
                  <a:schemeClr val="bg1"/>
                </a:solidFill>
                <a:latin typeface="Courier New" pitchFamily="49" charset="0"/>
                <a:cs typeface="Courier New" pitchFamily="49" charset="0"/>
              </a:rPr>
              <a:t>)=</a:t>
            </a:r>
          </a:p>
          <a:p>
            <a:pPr lvl="0" hangingPunct="0">
              <a:buClr>
                <a:srgbClr val="008000"/>
              </a:buClr>
              <a:buSzPct val="4000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b="1" i="1" dirty="0">
                <a:solidFill>
                  <a:schemeClr val="bg1"/>
                </a:solidFill>
                <a:latin typeface="Courier New" pitchFamily="49" charset="0"/>
                <a:cs typeface="Courier New" pitchFamily="49" charset="0"/>
              </a:rPr>
              <a:t>−p</a:t>
            </a:r>
            <a:r>
              <a:rPr lang="en-US" b="1" i="1" baseline="-25000" dirty="0">
                <a:solidFill>
                  <a:schemeClr val="bg1"/>
                </a:solidFill>
                <a:latin typeface="Courier New" pitchFamily="49" charset="0"/>
                <a:cs typeface="Courier New" pitchFamily="49" charset="0"/>
              </a:rPr>
              <a:t>1</a:t>
            </a:r>
            <a:r>
              <a:rPr lang="en-US" b="1" i="1" dirty="0">
                <a:solidFill>
                  <a:schemeClr val="bg1"/>
                </a:solidFill>
                <a:latin typeface="Courier New" pitchFamily="49" charset="0"/>
                <a:cs typeface="Courier New" pitchFamily="49" charset="0"/>
              </a:rPr>
              <a:t>logp</a:t>
            </a:r>
            <a:r>
              <a:rPr lang="en-US" b="1" i="1" baseline="-25000" dirty="0">
                <a:solidFill>
                  <a:schemeClr val="bg1"/>
                </a:solidFill>
                <a:latin typeface="Courier New" pitchFamily="49" charset="0"/>
                <a:cs typeface="Courier New" pitchFamily="49" charset="0"/>
              </a:rPr>
              <a:t>1</a:t>
            </a:r>
            <a:r>
              <a:rPr lang="en-US" b="1" i="1" dirty="0">
                <a:solidFill>
                  <a:schemeClr val="bg1"/>
                </a:solidFill>
                <a:latin typeface="Courier New" pitchFamily="49" charset="0"/>
                <a:cs typeface="Courier New" pitchFamily="49" charset="0"/>
              </a:rPr>
              <a:t>−p</a:t>
            </a:r>
            <a:r>
              <a:rPr lang="en-US" b="1" i="1" baseline="-25000" dirty="0">
                <a:solidFill>
                  <a:schemeClr val="bg1"/>
                </a:solidFill>
                <a:latin typeface="Courier New" pitchFamily="49" charset="0"/>
                <a:cs typeface="Courier New" pitchFamily="49" charset="0"/>
              </a:rPr>
              <a:t>2</a:t>
            </a:r>
            <a:r>
              <a:rPr lang="en-US" b="1" i="1" dirty="0">
                <a:solidFill>
                  <a:schemeClr val="bg1"/>
                </a:solidFill>
                <a:latin typeface="Courier New" pitchFamily="49" charset="0"/>
                <a:cs typeface="Courier New" pitchFamily="49" charset="0"/>
              </a:rPr>
              <a:t> logp</a:t>
            </a:r>
            <a:r>
              <a:rPr lang="en-US" b="1" i="1" baseline="-25000" dirty="0">
                <a:solidFill>
                  <a:schemeClr val="bg1"/>
                </a:solidFill>
                <a:latin typeface="Courier New" pitchFamily="49" charset="0"/>
                <a:cs typeface="Courier New" pitchFamily="49" charset="0"/>
              </a:rPr>
              <a:t>2</a:t>
            </a:r>
            <a:r>
              <a:rPr lang="en-US" b="1" i="1" dirty="0">
                <a:solidFill>
                  <a:schemeClr val="bg1"/>
                </a:solidFill>
                <a:latin typeface="Courier New" pitchFamily="49" charset="0"/>
                <a:cs typeface="Courier New" pitchFamily="49" charset="0"/>
              </a:rPr>
              <a:t> ...−</a:t>
            </a:r>
            <a:r>
              <a:rPr lang="en-US" b="1" i="1" dirty="0" err="1">
                <a:solidFill>
                  <a:schemeClr val="bg1"/>
                </a:solidFill>
                <a:latin typeface="Courier New" pitchFamily="49" charset="0"/>
                <a:cs typeface="Courier New" pitchFamily="49" charset="0"/>
              </a:rPr>
              <a:t>p</a:t>
            </a:r>
            <a:r>
              <a:rPr lang="en-US" b="1" i="1" baseline="-25000" dirty="0" err="1">
                <a:solidFill>
                  <a:schemeClr val="bg1"/>
                </a:solidFill>
                <a:latin typeface="Courier New" pitchFamily="49" charset="0"/>
                <a:cs typeface="Courier New" pitchFamily="49" charset="0"/>
              </a:rPr>
              <a:t>n</a:t>
            </a:r>
            <a:r>
              <a:rPr lang="en-US" b="1" i="1" dirty="0" err="1">
                <a:solidFill>
                  <a:schemeClr val="bg1"/>
                </a:solidFill>
                <a:latin typeface="Courier New" pitchFamily="49" charset="0"/>
                <a:cs typeface="Courier New" pitchFamily="49" charset="0"/>
              </a:rPr>
              <a:t>log</a:t>
            </a:r>
            <a:r>
              <a:rPr lang="en-US" b="1" i="1" dirty="0">
                <a:solidFill>
                  <a:schemeClr val="bg1"/>
                </a:solidFill>
                <a:latin typeface="Courier New" pitchFamily="49" charset="0"/>
                <a:cs typeface="Courier New" pitchFamily="49" charset="0"/>
              </a:rPr>
              <a:t> </a:t>
            </a:r>
            <a:r>
              <a:rPr lang="en-US" b="1" i="1" dirty="0" err="1">
                <a:solidFill>
                  <a:schemeClr val="bg1"/>
                </a:solidFill>
                <a:latin typeface="Courier New" pitchFamily="49" charset="0"/>
                <a:cs typeface="Courier New" pitchFamily="49" charset="0"/>
              </a:rPr>
              <a:t>p</a:t>
            </a:r>
            <a:r>
              <a:rPr lang="en-US" b="1" i="1" baseline="-25000" dirty="0" err="1">
                <a:solidFill>
                  <a:schemeClr val="bg1"/>
                </a:solidFill>
                <a:latin typeface="Courier New" pitchFamily="49" charset="0"/>
                <a:cs typeface="Courier New" pitchFamily="49" charset="0"/>
              </a:rPr>
              <a:t>n</a:t>
            </a:r>
            <a:endParaRPr lang="en-US" b="1" baseline="-25000" dirty="0">
              <a:solidFill>
                <a:schemeClr val="bg1"/>
              </a:solidFill>
              <a:latin typeface="Courier New" pitchFamily="49" charset="0"/>
              <a:cs typeface="Courier New" pitchFamily="49"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12</a:t>
            </a:fld>
            <a:endParaRPr lang="en-US"/>
          </a:p>
        </p:txBody>
      </p:sp>
      <p:sp>
        <p:nvSpPr>
          <p:cNvPr id="4" name="Title 3"/>
          <p:cNvSpPr>
            <a:spLocks noGrp="1"/>
          </p:cNvSpPr>
          <p:nvPr>
            <p:ph type="title" idx="4294967295"/>
          </p:nvPr>
        </p:nvSpPr>
        <p:spPr>
          <a:xfrm>
            <a:off x="857251" y="695469"/>
            <a:ext cx="7391400" cy="860198"/>
          </a:xfrm>
        </p:spPr>
        <p:txBody>
          <a:bodyPr>
            <a:noAutofit/>
          </a:bodyPr>
          <a:lstStyle/>
          <a:p>
            <a:r>
              <a:rPr lang="en-US" sz="3600" b="1" dirty="0"/>
              <a:t>Information Gain Example Calculations</a:t>
            </a:r>
          </a:p>
        </p:txBody>
      </p:sp>
      <p:sp>
        <p:nvSpPr>
          <p:cNvPr id="5" name="Rectangle 4"/>
          <p:cNvSpPr/>
          <p:nvPr/>
        </p:nvSpPr>
        <p:spPr>
          <a:xfrm>
            <a:off x="457200" y="1792897"/>
            <a:ext cx="8229600" cy="3139321"/>
          </a:xfrm>
          <a:prstGeom prst="rect">
            <a:avLst/>
          </a:prstGeom>
        </p:spPr>
        <p:txBody>
          <a:bodyPr wrap="square">
            <a:spAutoFit/>
          </a:bodyPr>
          <a:lstStyle/>
          <a:p>
            <a:pPr marL="342900" indent="-342900">
              <a:buFont typeface="+mj-lt"/>
              <a:buAutoNum type="arabicPeriod"/>
            </a:pPr>
            <a:r>
              <a:rPr lang="en-US" dirty="0"/>
              <a:t>Outlook = Sunny :</a:t>
            </a:r>
          </a:p>
          <a:p>
            <a:pPr marL="342900" indent="-342900"/>
            <a:r>
              <a:rPr lang="en-US" dirty="0"/>
              <a:t>	info([2,3])=entropy(2/5,3/5)=−2/5log(2/5)−3/5log (3/5)=0.971bits</a:t>
            </a:r>
          </a:p>
          <a:p>
            <a:pPr marL="342900" indent="-342900"/>
            <a:endParaRPr lang="en-US" dirty="0"/>
          </a:p>
          <a:p>
            <a:pPr marL="342900" indent="-342900"/>
            <a:r>
              <a:rPr lang="en-US" dirty="0"/>
              <a:t>2.	Outlook = Overcast :</a:t>
            </a:r>
          </a:p>
          <a:p>
            <a:pPr marL="342900" indent="-342900"/>
            <a:r>
              <a:rPr lang="en-US" dirty="0"/>
              <a:t>	info([4,0])=entropy (1,0)=−1log(1)−0log(0)=0bits </a:t>
            </a:r>
            <a:r>
              <a:rPr lang="en-US" dirty="0">
                <a:sym typeface="Wingdings" pitchFamily="2" charset="2"/>
              </a:rPr>
              <a:t> normally undefined</a:t>
            </a:r>
          </a:p>
          <a:p>
            <a:pPr marL="342900" indent="-342900"/>
            <a:endParaRPr lang="en-US" dirty="0"/>
          </a:p>
          <a:p>
            <a:pPr marL="342900" indent="-342900"/>
            <a:r>
              <a:rPr lang="en-US" dirty="0"/>
              <a:t>3.	Outlook = Rainy :</a:t>
            </a:r>
          </a:p>
          <a:p>
            <a:pPr marL="342900" indent="-342900"/>
            <a:r>
              <a:rPr lang="en-US" dirty="0"/>
              <a:t>	info([2,3])=entropy(3/5,2/5)=−3/5log(3/5)−2/5log(2/5)=0.971bits</a:t>
            </a:r>
          </a:p>
          <a:p>
            <a:pPr marL="342900" indent="-342900"/>
            <a:endParaRPr lang="en-US" dirty="0"/>
          </a:p>
          <a:p>
            <a:pPr marL="342900" indent="-342900"/>
            <a:r>
              <a:rPr lang="en-US" dirty="0"/>
              <a:t>4.	Expected information for attribute:</a:t>
            </a:r>
          </a:p>
          <a:p>
            <a:pPr marL="342900" indent="-342900"/>
            <a:r>
              <a:rPr lang="en-US" dirty="0"/>
              <a:t>	info([3,2],[4,0],[3,2])=(5/14)×0.971+(4/14)×0+(5/14)×0.971=0.693bits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54924" y="3741593"/>
            <a:ext cx="4508567" cy="3732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13</a:t>
            </a:fld>
            <a:endParaRPr lang="en-US"/>
          </a:p>
        </p:txBody>
      </p:sp>
      <p:sp>
        <p:nvSpPr>
          <p:cNvPr id="4" name="Title 3"/>
          <p:cNvSpPr>
            <a:spLocks noGrp="1"/>
          </p:cNvSpPr>
          <p:nvPr>
            <p:ph type="title" idx="4294967295"/>
          </p:nvPr>
        </p:nvSpPr>
        <p:spPr/>
        <p:txBody>
          <a:bodyPr>
            <a:normAutofit/>
          </a:bodyPr>
          <a:lstStyle/>
          <a:p>
            <a:r>
              <a:rPr lang="en-US" sz="3600" b="1" dirty="0"/>
              <a:t>Information Gain Example</a:t>
            </a:r>
          </a:p>
        </p:txBody>
      </p:sp>
      <p:sp>
        <p:nvSpPr>
          <p:cNvPr id="6" name="TextBox 5"/>
          <p:cNvSpPr txBox="1"/>
          <p:nvPr/>
        </p:nvSpPr>
        <p:spPr>
          <a:xfrm>
            <a:off x="685440" y="1892410"/>
            <a:ext cx="7543799" cy="1724488"/>
          </a:xfrm>
          <a:prstGeom prst="rect">
            <a:avLst/>
          </a:prstGeom>
          <a:noFill/>
          <a:ln>
            <a:noFill/>
          </a:ln>
        </p:spPr>
        <p:txBody>
          <a:bodyPr vert="horz" wrap="square" lIns="90360" tIns="44280" rIns="90360" bIns="44280" anchor="t" anchorCtr="0" compatLnSpc="0">
            <a:spAutoFit/>
          </a:bodyPr>
          <a:lstStyle>
            <a:defPPr lvl="0">
              <a:buClr>
                <a:srgbClr val="008000"/>
              </a:buClr>
              <a:buSzPct val="100000"/>
              <a:buFont typeface="Times New Roman" pitchFamily="18"/>
              <a:buNone/>
            </a:defPPr>
            <a:lvl1pPr lvl="0">
              <a:buClr>
                <a:srgbClr val="008000"/>
              </a:buClr>
              <a:buSzPct val="100000"/>
              <a:buFont typeface="Times New Roman" pitchFamily="18"/>
              <a:buChar char="•"/>
            </a:lvl1pPr>
            <a:lvl2pPr lvl="1">
              <a:buClr>
                <a:srgbClr val="008000"/>
              </a:buClr>
              <a:buSzPct val="100000"/>
              <a:buFont typeface="Times New Roman" pitchFamily="18"/>
              <a:buChar char="•"/>
            </a:lvl2pPr>
            <a:lvl3pPr lvl="2">
              <a:buClr>
                <a:srgbClr val="008000"/>
              </a:buClr>
              <a:buSzPct val="100000"/>
              <a:buFont typeface="Times New Roman" pitchFamily="18"/>
              <a:buChar char="•"/>
            </a:lvl3pPr>
            <a:lvl4pPr lvl="3">
              <a:buClr>
                <a:srgbClr val="008000"/>
              </a:buClr>
              <a:buSzPct val="100000"/>
              <a:buFont typeface="Times New Roman" pitchFamily="18"/>
              <a:buChar char="•"/>
            </a:lvl4pPr>
            <a:lvl5pPr lvl="4">
              <a:buClr>
                <a:srgbClr val="008000"/>
              </a:buClr>
              <a:buSzPct val="100000"/>
              <a:buFont typeface="Times New Roman" pitchFamily="18"/>
              <a:buChar char="•"/>
            </a:lvl5pPr>
            <a:lvl6pPr lvl="5">
              <a:buClr>
                <a:srgbClr val="008000"/>
              </a:buClr>
              <a:buSzPct val="100000"/>
              <a:buFont typeface="Times New Roman" pitchFamily="18"/>
              <a:buChar char="•"/>
            </a:lvl6pPr>
            <a:lvl7pPr lvl="6">
              <a:buClr>
                <a:srgbClr val="008000"/>
              </a:buClr>
              <a:buSzPct val="100000"/>
              <a:buFont typeface="Times New Roman" pitchFamily="18"/>
              <a:buChar char="•"/>
            </a:lvl7pPr>
            <a:lvl8pPr lvl="7">
              <a:buClr>
                <a:srgbClr val="008000"/>
              </a:buClr>
              <a:buSzPct val="100000"/>
              <a:buFont typeface="Times New Roman" pitchFamily="18"/>
              <a:buChar char="•"/>
            </a:lvl8pPr>
            <a:lvl9pPr lvl="8">
              <a:buClr>
                <a:srgbClr val="008000"/>
              </a:buClr>
              <a:buSzPct val="100000"/>
              <a:buFont typeface="Times New Roman" pitchFamily="18"/>
              <a:buChar char="•"/>
            </a:lvl9pPr>
          </a:lstStyle>
          <a:p>
            <a:pPr marL="0" marR="0" lvl="0" indent="0" algn="l" rtl="0" hangingPunct="0">
              <a:lnSpc>
                <a:spcPct val="100000"/>
              </a:lnSpc>
              <a:spcBef>
                <a:spcPts val="799"/>
              </a:spcBef>
              <a:spcAft>
                <a:spcPts val="0"/>
              </a:spcAft>
              <a:buClr>
                <a:srgbClr val="008000"/>
              </a:buClr>
              <a:buSzPct val="40000"/>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b="0" i="0" u="none" strike="noStrike" baseline="0" dirty="0">
                <a:ln>
                  <a:noFill/>
                </a:ln>
                <a:ea typeface="Gothic" pitchFamily="2"/>
                <a:cs typeface="Lucidasans" pitchFamily="2"/>
              </a:rPr>
              <a:t>Information gain: information before splitting – information after splitting</a:t>
            </a:r>
            <a:br>
              <a:rPr lang="en-US" b="0" i="0" u="none" strike="noStrike" baseline="0" dirty="0">
                <a:ln>
                  <a:noFill/>
                </a:ln>
                <a:ea typeface="Gothic" pitchFamily="2"/>
                <a:cs typeface="Lucidasans" pitchFamily="2"/>
              </a:rPr>
            </a:br>
            <a:endParaRPr lang="en-US" b="0" i="0" u="none" strike="noStrike" baseline="0" dirty="0">
              <a:ln>
                <a:noFill/>
              </a:ln>
              <a:ea typeface="Gothic" pitchFamily="2"/>
              <a:cs typeface="Lucidasans" pitchFamily="2"/>
            </a:endParaRPr>
          </a:p>
          <a:p>
            <a:pPr marL="259200" marR="0" lvl="0" indent="-259200" algn="l" rtl="0" hangingPunct="0">
              <a:lnSpc>
                <a:spcPct val="100000"/>
              </a:lnSpc>
              <a:spcBef>
                <a:spcPts val="799"/>
              </a:spcBef>
              <a:spcAft>
                <a:spcPts val="0"/>
              </a:spcAft>
              <a:buNone/>
              <a:tabLst>
                <a:tab pos="259200" algn="l"/>
                <a:tab pos="1173600" algn="l"/>
                <a:tab pos="2088000" algn="l"/>
                <a:tab pos="3002399" algn="l"/>
                <a:tab pos="3916800" algn="l"/>
                <a:tab pos="4831200" algn="l"/>
                <a:tab pos="5745599" algn="l"/>
                <a:tab pos="6659999" algn="l"/>
                <a:tab pos="7574400" algn="l"/>
                <a:tab pos="8488800" algn="l"/>
                <a:tab pos="9403200" algn="l"/>
                <a:tab pos="10317600" algn="l"/>
              </a:tabLst>
            </a:pPr>
            <a:endParaRPr lang="en-US" b="0" i="0" u="none" strike="noStrike" baseline="0" dirty="0">
              <a:ln>
                <a:noFill/>
              </a:ln>
              <a:ea typeface="Gothic" pitchFamily="2"/>
              <a:cs typeface="Lucidasans" pitchFamily="2"/>
            </a:endParaRPr>
          </a:p>
          <a:p>
            <a:pPr marL="0" marR="0" lvl="0" indent="0" algn="l" rtl="0" hangingPunct="0">
              <a:lnSpc>
                <a:spcPct val="100000"/>
              </a:lnSpc>
              <a:spcBef>
                <a:spcPts val="799"/>
              </a:spcBef>
              <a:spcAft>
                <a:spcPts val="0"/>
              </a:spcAft>
              <a:buClr>
                <a:srgbClr val="008000"/>
              </a:buClr>
              <a:buSzPct val="40000"/>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b="0" i="0" u="none" strike="noStrike" baseline="0" dirty="0">
              <a:ln>
                <a:noFill/>
              </a:ln>
              <a:ea typeface="Gothic" pitchFamily="2"/>
              <a:cs typeface="Lucidasans" pitchFamily="2"/>
            </a:endParaRPr>
          </a:p>
          <a:p>
            <a:pPr marL="0" marR="0" lvl="0" indent="0" algn="l" rtl="0" hangingPunct="0">
              <a:lnSpc>
                <a:spcPct val="100000"/>
              </a:lnSpc>
              <a:spcBef>
                <a:spcPts val="799"/>
              </a:spcBef>
              <a:spcAft>
                <a:spcPts val="0"/>
              </a:spcAft>
              <a:buClr>
                <a:srgbClr val="008000"/>
              </a:buClr>
              <a:buSzPct val="40000"/>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b="0" i="0" u="none" strike="noStrike" baseline="0" dirty="0">
                <a:ln>
                  <a:noFill/>
                </a:ln>
                <a:ea typeface="Gothic" pitchFamily="2"/>
                <a:cs typeface="Lucidasans" pitchFamily="2"/>
              </a:rPr>
              <a:t>Information gain for attributes from weather data:</a:t>
            </a:r>
          </a:p>
        </p:txBody>
      </p:sp>
      <p:sp>
        <p:nvSpPr>
          <p:cNvPr id="7" name="Freeform 6"/>
          <p:cNvSpPr/>
          <p:nvPr/>
        </p:nvSpPr>
        <p:spPr>
          <a:xfrm>
            <a:off x="1391520" y="3741593"/>
            <a:ext cx="5161680" cy="163745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360" tIns="44280" rIns="90360" bIns="44280" anchor="t" anchorCtr="0" compatLnSpc="0"/>
          <a:lstStyle>
            <a:defPPr lvl="0">
              <a:buClr>
                <a:srgbClr val="008000"/>
              </a:buClr>
              <a:buSzPct val="100000"/>
              <a:buFont typeface="Times New Roman" pitchFamily="18"/>
              <a:buNone/>
            </a:defPPr>
            <a:lvl1pPr lvl="0">
              <a:buClr>
                <a:srgbClr val="008000"/>
              </a:buClr>
              <a:buSzPct val="100000"/>
              <a:buFont typeface="Times New Roman" pitchFamily="18"/>
              <a:buChar char="•"/>
            </a:lvl1pPr>
            <a:lvl2pPr lvl="1">
              <a:buClr>
                <a:srgbClr val="008000"/>
              </a:buClr>
              <a:buSzPct val="100000"/>
              <a:buFont typeface="Times New Roman" pitchFamily="18"/>
              <a:buChar char="•"/>
            </a:lvl2pPr>
            <a:lvl3pPr lvl="2">
              <a:buClr>
                <a:srgbClr val="008000"/>
              </a:buClr>
              <a:buSzPct val="100000"/>
              <a:buFont typeface="Times New Roman" pitchFamily="18"/>
              <a:buChar char="•"/>
            </a:lvl3pPr>
            <a:lvl4pPr lvl="3">
              <a:buClr>
                <a:srgbClr val="008000"/>
              </a:buClr>
              <a:buSzPct val="100000"/>
              <a:buFont typeface="Times New Roman" pitchFamily="18"/>
              <a:buChar char="•"/>
            </a:lvl4pPr>
            <a:lvl5pPr lvl="4">
              <a:buClr>
                <a:srgbClr val="008000"/>
              </a:buClr>
              <a:buSzPct val="100000"/>
              <a:buFont typeface="Times New Roman" pitchFamily="18"/>
              <a:buChar char="•"/>
            </a:lvl5pPr>
            <a:lvl6pPr lvl="5">
              <a:buClr>
                <a:srgbClr val="008000"/>
              </a:buClr>
              <a:buSzPct val="100000"/>
              <a:buFont typeface="Times New Roman" pitchFamily="18"/>
              <a:buChar char="•"/>
            </a:lvl6pPr>
            <a:lvl7pPr lvl="6">
              <a:buClr>
                <a:srgbClr val="008000"/>
              </a:buClr>
              <a:buSzPct val="100000"/>
              <a:buFont typeface="Times New Roman" pitchFamily="18"/>
              <a:buChar char="•"/>
            </a:lvl7pPr>
            <a:lvl8pPr lvl="7">
              <a:buClr>
                <a:srgbClr val="008000"/>
              </a:buClr>
              <a:buSzPct val="100000"/>
              <a:buFont typeface="Times New Roman" pitchFamily="18"/>
              <a:buChar char="•"/>
            </a:lvl8pPr>
            <a:lvl9pPr lvl="8">
              <a:buClr>
                <a:srgbClr val="008000"/>
              </a:buClr>
              <a:buSzPct val="100000"/>
              <a:buFont typeface="Times New Roman" pitchFamily="18"/>
              <a:buChar char="•"/>
            </a:lvl9pPr>
          </a:lstStyle>
          <a:p>
            <a:pPr marL="457200" marR="0" lvl="0" indent="-457200" algn="l" rtl="0" hangingPunct="0">
              <a:lnSpc>
                <a:spcPct val="100000"/>
              </a:lnSpc>
              <a:spcBef>
                <a:spcPts val="499"/>
              </a:spcBef>
              <a:spcAft>
                <a:spcPts val="0"/>
              </a:spcAft>
              <a:buNone/>
              <a:tabLst>
                <a:tab pos="457200" algn="l"/>
                <a:tab pos="2282760" algn="l"/>
                <a:tab pos="2743200" algn="l"/>
                <a:tab pos="3657600" algn="l"/>
                <a:tab pos="4572000" algn="l"/>
                <a:tab pos="5486400" algn="l"/>
                <a:tab pos="6400800" algn="l"/>
                <a:tab pos="7315200" algn="l"/>
                <a:tab pos="8229600" algn="l"/>
                <a:tab pos="9144000" algn="l"/>
                <a:tab pos="10058400" algn="l"/>
              </a:tabLst>
            </a:pPr>
            <a:r>
              <a:rPr lang="en-US" b="0" i="0" u="none" strike="noStrike" baseline="0" dirty="0">
                <a:ln>
                  <a:noFill/>
                </a:ln>
                <a:ea typeface="Gothic" pitchFamily="2"/>
                <a:cs typeface="Lucidasans" pitchFamily="2"/>
              </a:rPr>
              <a:t>gain(</a:t>
            </a:r>
            <a:r>
              <a:rPr lang="en-US" b="0" i="1" u="none" strike="noStrike" baseline="0" dirty="0">
                <a:ln>
                  <a:noFill/>
                </a:ln>
                <a:ea typeface="Gothic" pitchFamily="2"/>
                <a:cs typeface="Lucidasans" pitchFamily="2"/>
              </a:rPr>
              <a:t>Outlook </a:t>
            </a:r>
            <a:r>
              <a:rPr lang="en-US" b="0" i="0" u="none" strike="noStrike" baseline="0" dirty="0">
                <a:ln>
                  <a:noFill/>
                </a:ln>
                <a:ea typeface="Gothic" pitchFamily="2"/>
                <a:cs typeface="Lucidasans" pitchFamily="2"/>
              </a:rPr>
              <a:t>)	      = 0.247 bits</a:t>
            </a:r>
          </a:p>
          <a:p>
            <a:pPr marL="457200" marR="0" lvl="0" indent="-457200" algn="l" rtl="0" hangingPunct="0">
              <a:lnSpc>
                <a:spcPct val="100000"/>
              </a:lnSpc>
              <a:spcBef>
                <a:spcPts val="499"/>
              </a:spcBef>
              <a:spcAft>
                <a:spcPts val="0"/>
              </a:spcAft>
              <a:buNone/>
              <a:tabLst>
                <a:tab pos="457200" algn="l"/>
                <a:tab pos="2282760" algn="l"/>
                <a:tab pos="2743200" algn="l"/>
                <a:tab pos="3657600" algn="l"/>
                <a:tab pos="4572000" algn="l"/>
                <a:tab pos="5486400" algn="l"/>
                <a:tab pos="6400800" algn="l"/>
                <a:tab pos="7315200" algn="l"/>
                <a:tab pos="8229600" algn="l"/>
                <a:tab pos="9144000" algn="l"/>
                <a:tab pos="10058400" algn="l"/>
              </a:tabLst>
            </a:pPr>
            <a:r>
              <a:rPr lang="en-US" b="0" i="0" u="none" strike="noStrike" baseline="0" dirty="0">
                <a:ln>
                  <a:noFill/>
                </a:ln>
                <a:ea typeface="Gothic" pitchFamily="2"/>
                <a:cs typeface="Lucidasans" pitchFamily="2"/>
              </a:rPr>
              <a:t>gain(</a:t>
            </a:r>
            <a:r>
              <a:rPr lang="en-US" b="0" i="1" u="none" strike="noStrike" baseline="0" dirty="0">
                <a:ln>
                  <a:noFill/>
                </a:ln>
                <a:ea typeface="Gothic" pitchFamily="2"/>
                <a:cs typeface="Lucidasans" pitchFamily="2"/>
              </a:rPr>
              <a:t>Temperature </a:t>
            </a:r>
            <a:r>
              <a:rPr lang="en-US" b="0" i="0" u="none" strike="noStrike" baseline="0" dirty="0">
                <a:ln>
                  <a:noFill/>
                </a:ln>
                <a:ea typeface="Gothic" pitchFamily="2"/>
                <a:cs typeface="Lucidasans" pitchFamily="2"/>
              </a:rPr>
              <a:t>)	      = 0.029 bits</a:t>
            </a:r>
          </a:p>
          <a:p>
            <a:pPr marL="457200" marR="0" lvl="0" indent="-457200" algn="l" rtl="0" hangingPunct="0">
              <a:lnSpc>
                <a:spcPct val="100000"/>
              </a:lnSpc>
              <a:spcBef>
                <a:spcPts val="499"/>
              </a:spcBef>
              <a:spcAft>
                <a:spcPts val="0"/>
              </a:spcAft>
              <a:buNone/>
              <a:tabLst>
                <a:tab pos="457200" algn="l"/>
                <a:tab pos="2282760" algn="l"/>
                <a:tab pos="2743200" algn="l"/>
                <a:tab pos="3657600" algn="l"/>
                <a:tab pos="4572000" algn="l"/>
                <a:tab pos="5486400" algn="l"/>
                <a:tab pos="6400800" algn="l"/>
                <a:tab pos="7315200" algn="l"/>
                <a:tab pos="8229600" algn="l"/>
                <a:tab pos="9144000" algn="l"/>
                <a:tab pos="10058400" algn="l"/>
              </a:tabLst>
            </a:pPr>
            <a:r>
              <a:rPr lang="en-US" b="0" i="0" u="none" strike="noStrike" baseline="0" dirty="0">
                <a:ln>
                  <a:noFill/>
                </a:ln>
                <a:ea typeface="Gothic" pitchFamily="2"/>
                <a:cs typeface="Lucidasans" pitchFamily="2"/>
              </a:rPr>
              <a:t>gain(</a:t>
            </a:r>
            <a:r>
              <a:rPr lang="en-US" b="0" i="1" u="none" strike="noStrike" baseline="0" dirty="0">
                <a:ln>
                  <a:noFill/>
                </a:ln>
                <a:ea typeface="Gothic" pitchFamily="2"/>
                <a:cs typeface="Lucidasans" pitchFamily="2"/>
              </a:rPr>
              <a:t>Humidity </a:t>
            </a:r>
            <a:r>
              <a:rPr lang="en-US" b="0" i="0" u="none" strike="noStrike" baseline="0" dirty="0">
                <a:ln>
                  <a:noFill/>
                </a:ln>
                <a:ea typeface="Gothic" pitchFamily="2"/>
                <a:cs typeface="Lucidasans" pitchFamily="2"/>
              </a:rPr>
              <a:t>)	      = 0.152 bits</a:t>
            </a:r>
          </a:p>
          <a:p>
            <a:pPr marL="457200" marR="0" lvl="0" indent="-457200" algn="l" rtl="0" hangingPunct="0">
              <a:lnSpc>
                <a:spcPct val="100000"/>
              </a:lnSpc>
              <a:spcBef>
                <a:spcPts val="499"/>
              </a:spcBef>
              <a:spcAft>
                <a:spcPts val="0"/>
              </a:spcAft>
              <a:buNone/>
              <a:tabLst>
                <a:tab pos="457200" algn="l"/>
                <a:tab pos="2282760" algn="l"/>
                <a:tab pos="2743200" algn="l"/>
                <a:tab pos="3657600" algn="l"/>
                <a:tab pos="4572000" algn="l"/>
                <a:tab pos="5486400" algn="l"/>
                <a:tab pos="6400800" algn="l"/>
                <a:tab pos="7315200" algn="l"/>
                <a:tab pos="8229600" algn="l"/>
                <a:tab pos="9144000" algn="l"/>
                <a:tab pos="10058400" algn="l"/>
              </a:tabLst>
            </a:pPr>
            <a:r>
              <a:rPr lang="en-US" b="0" i="0" u="none" strike="noStrike" baseline="0" dirty="0">
                <a:ln>
                  <a:noFill/>
                </a:ln>
                <a:ea typeface="Gothic" pitchFamily="2"/>
                <a:cs typeface="Lucidasans" pitchFamily="2"/>
              </a:rPr>
              <a:t>gain(</a:t>
            </a:r>
            <a:r>
              <a:rPr lang="en-US" b="0" i="1" u="none" strike="noStrike" baseline="0" dirty="0">
                <a:ln>
                  <a:noFill/>
                </a:ln>
                <a:ea typeface="Gothic" pitchFamily="2"/>
                <a:cs typeface="Lucidasans" pitchFamily="2"/>
              </a:rPr>
              <a:t>Windy </a:t>
            </a:r>
            <a:r>
              <a:rPr lang="en-US" b="0" i="0" u="none" strike="noStrike" baseline="0" dirty="0">
                <a:ln>
                  <a:noFill/>
                </a:ln>
                <a:ea typeface="Gothic" pitchFamily="2"/>
                <a:cs typeface="Lucidasans" pitchFamily="2"/>
              </a:rPr>
              <a:t>)	      = 0.048 bits</a:t>
            </a:r>
          </a:p>
          <a:p>
            <a:pPr marL="457200" marR="0" lvl="0" indent="-457200" algn="l" rtl="0" hangingPunct="0">
              <a:lnSpc>
                <a:spcPct val="100000"/>
              </a:lnSpc>
              <a:spcBef>
                <a:spcPts val="499"/>
              </a:spcBef>
              <a:spcAft>
                <a:spcPts val="0"/>
              </a:spcAft>
              <a:buNone/>
              <a:tabLst>
                <a:tab pos="457200" algn="l"/>
                <a:tab pos="1371600" algn="l"/>
                <a:tab pos="2286000" algn="l"/>
                <a:tab pos="3200399" algn="l"/>
                <a:tab pos="4114800" algn="l"/>
                <a:tab pos="5029200" algn="l"/>
                <a:tab pos="5943599" algn="l"/>
                <a:tab pos="6857999" algn="l"/>
                <a:tab pos="7772400" algn="l"/>
                <a:tab pos="8686800" algn="l"/>
                <a:tab pos="9601200" algn="l"/>
                <a:tab pos="10515600" algn="l"/>
              </a:tabLst>
            </a:pPr>
            <a:endParaRPr lang="en-US" b="0" i="0" u="none" strike="noStrike" baseline="0" dirty="0">
              <a:ln>
                <a:noFill/>
              </a:ln>
              <a:ea typeface="Gothic" pitchFamily="2"/>
              <a:cs typeface="Lucidasans" pitchFamily="2"/>
            </a:endParaRPr>
          </a:p>
        </p:txBody>
      </p:sp>
      <p:sp>
        <p:nvSpPr>
          <p:cNvPr id="8" name="Freeform 7"/>
          <p:cNvSpPr/>
          <p:nvPr/>
        </p:nvSpPr>
        <p:spPr>
          <a:xfrm>
            <a:off x="1254924" y="2244445"/>
            <a:ext cx="5902560" cy="9698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360" tIns="44280" rIns="90360" bIns="44280" anchor="t" anchorCtr="0" compatLnSpc="0"/>
          <a:lstStyle>
            <a:defPPr lvl="0">
              <a:buClr>
                <a:srgbClr val="008000"/>
              </a:buClr>
              <a:buSzPct val="100000"/>
              <a:buFont typeface="Times New Roman" pitchFamily="18"/>
              <a:buNone/>
            </a:defPPr>
            <a:lvl1pPr lvl="0">
              <a:buClr>
                <a:srgbClr val="008000"/>
              </a:buClr>
              <a:buSzPct val="100000"/>
              <a:buFont typeface="Times New Roman" pitchFamily="18"/>
              <a:buChar char="•"/>
            </a:lvl1pPr>
            <a:lvl2pPr lvl="1">
              <a:buClr>
                <a:srgbClr val="008000"/>
              </a:buClr>
              <a:buSzPct val="100000"/>
              <a:buFont typeface="Times New Roman" pitchFamily="18"/>
              <a:buChar char="•"/>
            </a:lvl2pPr>
            <a:lvl3pPr lvl="2">
              <a:buClr>
                <a:srgbClr val="008000"/>
              </a:buClr>
              <a:buSzPct val="100000"/>
              <a:buFont typeface="Times New Roman" pitchFamily="18"/>
              <a:buChar char="•"/>
            </a:lvl3pPr>
            <a:lvl4pPr lvl="3">
              <a:buClr>
                <a:srgbClr val="008000"/>
              </a:buClr>
              <a:buSzPct val="100000"/>
              <a:buFont typeface="Times New Roman" pitchFamily="18"/>
              <a:buChar char="•"/>
            </a:lvl4pPr>
            <a:lvl5pPr lvl="4">
              <a:buClr>
                <a:srgbClr val="008000"/>
              </a:buClr>
              <a:buSzPct val="100000"/>
              <a:buFont typeface="Times New Roman" pitchFamily="18"/>
              <a:buChar char="•"/>
            </a:lvl5pPr>
            <a:lvl6pPr lvl="5">
              <a:buClr>
                <a:srgbClr val="008000"/>
              </a:buClr>
              <a:buSzPct val="100000"/>
              <a:buFont typeface="Times New Roman" pitchFamily="18"/>
              <a:buChar char="•"/>
            </a:lvl6pPr>
            <a:lvl7pPr lvl="6">
              <a:buClr>
                <a:srgbClr val="008000"/>
              </a:buClr>
              <a:buSzPct val="100000"/>
              <a:buFont typeface="Times New Roman" pitchFamily="18"/>
              <a:buChar char="•"/>
            </a:lvl7pPr>
            <a:lvl8pPr lvl="7">
              <a:buClr>
                <a:srgbClr val="008000"/>
              </a:buClr>
              <a:buSzPct val="100000"/>
              <a:buFont typeface="Times New Roman" pitchFamily="18"/>
              <a:buChar char="•"/>
            </a:lvl8pPr>
            <a:lvl9pPr lvl="8">
              <a:buClr>
                <a:srgbClr val="008000"/>
              </a:buClr>
              <a:buSzPct val="100000"/>
              <a:buFont typeface="Times New Roman" pitchFamily="18"/>
              <a:buChar char="•"/>
            </a:lvl9pPr>
          </a:lstStyle>
          <a:p>
            <a:pPr marL="457200" marR="0" lvl="0" indent="-457200" algn="l" rtl="0" hangingPunct="0">
              <a:lnSpc>
                <a:spcPct val="100000"/>
              </a:lnSpc>
              <a:spcBef>
                <a:spcPts val="499"/>
              </a:spcBef>
              <a:spcAft>
                <a:spcPts val="0"/>
              </a:spcAft>
              <a:buNone/>
              <a:tabLst>
                <a:tab pos="457200" algn="l"/>
                <a:tab pos="1717560" algn="l"/>
                <a:tab pos="1828799" algn="l"/>
                <a:tab pos="2743200" algn="l"/>
                <a:tab pos="3657600" algn="l"/>
                <a:tab pos="4572000" algn="l"/>
                <a:tab pos="5486400" algn="l"/>
                <a:tab pos="6400800" algn="l"/>
                <a:tab pos="7315200" algn="l"/>
                <a:tab pos="8229600" algn="l"/>
                <a:tab pos="9144000" algn="l"/>
                <a:tab pos="10058400" algn="l"/>
              </a:tabLst>
            </a:pPr>
            <a:r>
              <a:rPr lang="en-US" b="0" i="0" u="none" strike="noStrike" baseline="0" dirty="0">
                <a:ln>
                  <a:noFill/>
                </a:ln>
                <a:ea typeface="Gothic" pitchFamily="2"/>
                <a:cs typeface="Lucidasans" pitchFamily="2"/>
              </a:rPr>
              <a:t>gain(</a:t>
            </a:r>
            <a:r>
              <a:rPr lang="en-US" b="0" i="1" u="none" strike="noStrike" baseline="0" dirty="0">
                <a:ln>
                  <a:noFill/>
                </a:ln>
                <a:ea typeface="Gothic" pitchFamily="2"/>
                <a:cs typeface="Lucidasans" pitchFamily="2"/>
              </a:rPr>
              <a:t>Outlook </a:t>
            </a:r>
            <a:r>
              <a:rPr lang="en-US" b="0" i="0" u="none" strike="noStrike" baseline="0" dirty="0">
                <a:ln>
                  <a:noFill/>
                </a:ln>
                <a:ea typeface="Gothic" pitchFamily="2"/>
                <a:cs typeface="Lucidasans" pitchFamily="2"/>
              </a:rPr>
              <a:t>)	= info([9,5]) </a:t>
            </a:r>
            <a:r>
              <a:rPr lang="en-US" b="0" i="0" u="none" strike="noStrike" baseline="0" dirty="0">
                <a:ln>
                  <a:noFill/>
                </a:ln>
                <a:ea typeface="Tahoma" pitchFamily="2"/>
                <a:cs typeface="Tahoma" pitchFamily="2"/>
              </a:rPr>
              <a:t>– info([2,3],[4,0],[3,2])</a:t>
            </a:r>
          </a:p>
          <a:p>
            <a:pPr marL="457200" marR="0" lvl="0" indent="-457200" algn="l" rtl="0" hangingPunct="0">
              <a:lnSpc>
                <a:spcPct val="100000"/>
              </a:lnSpc>
              <a:spcBef>
                <a:spcPts val="499"/>
              </a:spcBef>
              <a:spcAft>
                <a:spcPts val="0"/>
              </a:spcAft>
              <a:buNone/>
              <a:tabLst>
                <a:tab pos="457200" algn="l"/>
                <a:tab pos="1717560" algn="l"/>
                <a:tab pos="1828799" algn="l"/>
                <a:tab pos="2743200" algn="l"/>
                <a:tab pos="3657600" algn="l"/>
                <a:tab pos="4572000" algn="l"/>
                <a:tab pos="5486400" algn="l"/>
                <a:tab pos="6400800" algn="l"/>
                <a:tab pos="7315200" algn="l"/>
                <a:tab pos="8229600" algn="l"/>
                <a:tab pos="9144000" algn="l"/>
                <a:tab pos="10058400" algn="l"/>
              </a:tabLst>
            </a:pPr>
            <a:r>
              <a:rPr lang="en-US" b="0" i="0" u="none" strike="noStrike" baseline="0" dirty="0">
                <a:ln>
                  <a:noFill/>
                </a:ln>
                <a:ea typeface="Tahoma" pitchFamily="2"/>
                <a:cs typeface="Tahoma" pitchFamily="2"/>
              </a:rPr>
              <a:t>		= 0.940 – 0.693</a:t>
            </a:r>
            <a:br>
              <a:rPr lang="en-US" b="0" i="0" u="none" strike="noStrike" baseline="0" dirty="0">
                <a:ln>
                  <a:noFill/>
                </a:ln>
                <a:ea typeface="Tahoma" pitchFamily="2"/>
                <a:cs typeface="Tahoma" pitchFamily="2"/>
              </a:rPr>
            </a:br>
            <a:r>
              <a:rPr lang="en-US" b="0" i="0" u="none" strike="noStrike" baseline="0" dirty="0">
                <a:ln>
                  <a:noFill/>
                </a:ln>
                <a:ea typeface="Tahoma" pitchFamily="2"/>
                <a:cs typeface="Tahoma" pitchFamily="2"/>
              </a:rPr>
              <a:t>	= </a:t>
            </a:r>
            <a:r>
              <a:rPr lang="en-US" b="0" i="0" u="none" strike="noStrike" baseline="0" dirty="0">
                <a:ln>
                  <a:noFill/>
                </a:ln>
                <a:ea typeface="Gothic" pitchFamily="2"/>
                <a:cs typeface="Lucidasans" pitchFamily="2"/>
              </a:rPr>
              <a:t>0.247 bits</a:t>
            </a:r>
          </a:p>
        </p:txBody>
      </p:sp>
      <p:sp>
        <p:nvSpPr>
          <p:cNvPr id="10" name="TextBox 9"/>
          <p:cNvSpPr txBox="1"/>
          <p:nvPr/>
        </p:nvSpPr>
        <p:spPr>
          <a:xfrm rot="1706583">
            <a:off x="5987039" y="3930134"/>
            <a:ext cx="2292615" cy="369332"/>
          </a:xfrm>
          <a:prstGeom prst="rect">
            <a:avLst/>
          </a:prstGeom>
          <a:solidFill>
            <a:srgbClr val="FF9933"/>
          </a:solidFill>
        </p:spPr>
        <p:txBody>
          <a:bodyPr wrap="none" rtlCol="0">
            <a:spAutoFit/>
          </a:bodyPr>
          <a:lstStyle/>
          <a:p>
            <a:r>
              <a:rPr lang="en-US" dirty="0">
                <a:solidFill>
                  <a:schemeClr val="bg1"/>
                </a:solidFill>
                <a:latin typeface="Stencil" pitchFamily="82" charset="0"/>
              </a:rPr>
              <a:t>Bigger is better!</a:t>
            </a:r>
          </a:p>
        </p:txBody>
      </p:sp>
      <p:sp>
        <p:nvSpPr>
          <p:cNvPr id="11" name="Curved Left Arrow 10"/>
          <p:cNvSpPr/>
          <p:nvPr/>
        </p:nvSpPr>
        <p:spPr>
          <a:xfrm rot="4968403">
            <a:off x="5863599" y="3945746"/>
            <a:ext cx="731520" cy="121615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23660" y="4608747"/>
            <a:ext cx="3759896" cy="3732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14</a:t>
            </a:fld>
            <a:endParaRPr lang="en-US"/>
          </a:p>
        </p:txBody>
      </p:sp>
      <p:sp>
        <p:nvSpPr>
          <p:cNvPr id="4" name="Title 3"/>
          <p:cNvSpPr>
            <a:spLocks noGrp="1"/>
          </p:cNvSpPr>
          <p:nvPr>
            <p:ph type="title" idx="4294967295"/>
          </p:nvPr>
        </p:nvSpPr>
        <p:spPr/>
        <p:txBody>
          <a:bodyPr>
            <a:normAutofit/>
          </a:bodyPr>
          <a:lstStyle/>
          <a:p>
            <a:r>
              <a:rPr lang="en-US" sz="3600" b="1" dirty="0"/>
              <a:t>Information Gain Continued</a:t>
            </a:r>
          </a:p>
        </p:txBody>
      </p:sp>
      <p:sp>
        <p:nvSpPr>
          <p:cNvPr id="9" name="TextBox 8"/>
          <p:cNvSpPr txBox="1"/>
          <p:nvPr/>
        </p:nvSpPr>
        <p:spPr>
          <a:xfrm>
            <a:off x="311242" y="1823865"/>
            <a:ext cx="2390398"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b="1" dirty="0">
                <a:solidFill>
                  <a:schemeClr val="tx1"/>
                </a:solidFill>
              </a:rPr>
              <a:t>Where to split next?</a:t>
            </a:r>
          </a:p>
        </p:txBody>
      </p:sp>
      <p:sp>
        <p:nvSpPr>
          <p:cNvPr id="10" name="Freeform 9"/>
          <p:cNvSpPr/>
          <p:nvPr/>
        </p:nvSpPr>
        <p:spPr>
          <a:xfrm>
            <a:off x="457200" y="4304651"/>
            <a:ext cx="3871939" cy="54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360" tIns="44280" rIns="90360" bIns="44280" anchor="t" anchorCtr="0" compatLnSpc="0"/>
          <a:lstStyle>
            <a:defPPr lvl="0">
              <a:buClr>
                <a:srgbClr val="008000"/>
              </a:buClr>
              <a:buSzPct val="100000"/>
              <a:buFont typeface="Times New Roman" pitchFamily="18"/>
              <a:buNone/>
            </a:defPPr>
            <a:lvl1pPr lvl="0">
              <a:buClr>
                <a:srgbClr val="008000"/>
              </a:buClr>
              <a:buSzPct val="100000"/>
              <a:buFont typeface="Times New Roman" pitchFamily="18"/>
              <a:buChar char="•"/>
            </a:lvl1pPr>
            <a:lvl2pPr lvl="1">
              <a:buClr>
                <a:srgbClr val="008000"/>
              </a:buClr>
              <a:buSzPct val="100000"/>
              <a:buFont typeface="Times New Roman" pitchFamily="18"/>
              <a:buChar char="•"/>
            </a:lvl2pPr>
            <a:lvl3pPr lvl="2">
              <a:buClr>
                <a:srgbClr val="008000"/>
              </a:buClr>
              <a:buSzPct val="100000"/>
              <a:buFont typeface="Times New Roman" pitchFamily="18"/>
              <a:buChar char="•"/>
            </a:lvl3pPr>
            <a:lvl4pPr lvl="3">
              <a:buClr>
                <a:srgbClr val="008000"/>
              </a:buClr>
              <a:buSzPct val="100000"/>
              <a:buFont typeface="Times New Roman" pitchFamily="18"/>
              <a:buChar char="•"/>
            </a:lvl4pPr>
            <a:lvl5pPr lvl="4">
              <a:buClr>
                <a:srgbClr val="008000"/>
              </a:buClr>
              <a:buSzPct val="100000"/>
              <a:buFont typeface="Times New Roman" pitchFamily="18"/>
              <a:buChar char="•"/>
            </a:lvl5pPr>
            <a:lvl6pPr lvl="5">
              <a:buClr>
                <a:srgbClr val="008000"/>
              </a:buClr>
              <a:buSzPct val="100000"/>
              <a:buFont typeface="Times New Roman" pitchFamily="18"/>
              <a:buChar char="•"/>
            </a:lvl6pPr>
            <a:lvl7pPr lvl="6">
              <a:buClr>
                <a:srgbClr val="008000"/>
              </a:buClr>
              <a:buSzPct val="100000"/>
              <a:buFont typeface="Times New Roman" pitchFamily="18"/>
              <a:buChar char="•"/>
            </a:lvl7pPr>
            <a:lvl8pPr lvl="7">
              <a:buClr>
                <a:srgbClr val="008000"/>
              </a:buClr>
              <a:buSzPct val="100000"/>
              <a:buFont typeface="Times New Roman" pitchFamily="18"/>
              <a:buChar char="•"/>
            </a:lvl8pPr>
            <a:lvl9pPr lvl="8">
              <a:buClr>
                <a:srgbClr val="008000"/>
              </a:buClr>
              <a:buSzPct val="100000"/>
              <a:buFont typeface="Times New Roman" pitchFamily="18"/>
              <a:buChar char="•"/>
            </a:lvl9pPr>
          </a:lstStyle>
          <a:p>
            <a:pPr marL="457200" marR="0" lvl="0" indent="-457200" algn="l" rtl="0" hangingPunct="0">
              <a:lnSpc>
                <a:spcPct val="100000"/>
              </a:lnSpc>
              <a:spcBef>
                <a:spcPts val="499"/>
              </a:spcBef>
              <a:spcAft>
                <a:spcPts val="0"/>
              </a:spcAft>
              <a:buNone/>
              <a:tabLst>
                <a:tab pos="457200" algn="l"/>
                <a:tab pos="2282760" algn="l"/>
                <a:tab pos="2743200" algn="l"/>
                <a:tab pos="3657600" algn="l"/>
                <a:tab pos="4572000" algn="l"/>
                <a:tab pos="5486400" algn="l"/>
                <a:tab pos="6400800" algn="l"/>
                <a:tab pos="7315200" algn="l"/>
                <a:tab pos="8229600" algn="l"/>
                <a:tab pos="9144000" algn="l"/>
                <a:tab pos="10058400" algn="l"/>
              </a:tabLst>
            </a:pPr>
            <a:r>
              <a:rPr lang="en-US" b="0" i="1" u="none" strike="noStrike" baseline="0" dirty="0">
                <a:ln>
                  <a:noFill/>
                </a:ln>
                <a:ea typeface="Gothic" pitchFamily="2"/>
                <a:cs typeface="Lucidasans" pitchFamily="2"/>
              </a:rPr>
              <a:t>gain(Temperature )	= 0.571 bits</a:t>
            </a:r>
          </a:p>
          <a:p>
            <a:pPr marL="457200" marR="0" lvl="0" indent="-457200" algn="l" rtl="0" hangingPunct="0">
              <a:lnSpc>
                <a:spcPct val="100000"/>
              </a:lnSpc>
              <a:spcBef>
                <a:spcPts val="499"/>
              </a:spcBef>
              <a:spcAft>
                <a:spcPts val="0"/>
              </a:spcAft>
              <a:buNone/>
              <a:tabLst>
                <a:tab pos="457200" algn="l"/>
                <a:tab pos="2282760" algn="l"/>
                <a:tab pos="2743200" algn="l"/>
                <a:tab pos="3657600" algn="l"/>
                <a:tab pos="4572000" algn="l"/>
                <a:tab pos="5486400" algn="l"/>
                <a:tab pos="6400800" algn="l"/>
                <a:tab pos="7315200" algn="l"/>
                <a:tab pos="8229600" algn="l"/>
                <a:tab pos="9144000" algn="l"/>
                <a:tab pos="10058400" algn="l"/>
              </a:tabLst>
            </a:pPr>
            <a:r>
              <a:rPr lang="en-US" b="0" i="1" u="none" strike="noStrike" baseline="0" dirty="0">
                <a:ln>
                  <a:noFill/>
                </a:ln>
                <a:ea typeface="Gothic" pitchFamily="2"/>
                <a:cs typeface="Lucidasans" pitchFamily="2"/>
              </a:rPr>
              <a:t>gain(Humidity )      	= 0.971 bits</a:t>
            </a:r>
          </a:p>
          <a:p>
            <a:pPr marL="457200" marR="0" lvl="0" indent="-457200" algn="l" rtl="0" hangingPunct="0">
              <a:lnSpc>
                <a:spcPct val="100000"/>
              </a:lnSpc>
              <a:spcBef>
                <a:spcPts val="499"/>
              </a:spcBef>
              <a:spcAft>
                <a:spcPts val="0"/>
              </a:spcAft>
              <a:buNone/>
              <a:tabLst>
                <a:tab pos="457200" algn="l"/>
                <a:tab pos="2282760" algn="l"/>
                <a:tab pos="2743200" algn="l"/>
                <a:tab pos="3657600" algn="l"/>
                <a:tab pos="4572000" algn="l"/>
                <a:tab pos="5486400" algn="l"/>
                <a:tab pos="6400800" algn="l"/>
                <a:tab pos="7315200" algn="l"/>
                <a:tab pos="8229600" algn="l"/>
                <a:tab pos="9144000" algn="l"/>
                <a:tab pos="10058400" algn="l"/>
              </a:tabLst>
            </a:pPr>
            <a:r>
              <a:rPr lang="en-US" b="0" i="1" u="none" strike="noStrike" baseline="0" dirty="0">
                <a:ln>
                  <a:noFill/>
                </a:ln>
                <a:ea typeface="Gothic" pitchFamily="2"/>
                <a:cs typeface="Lucidasans" pitchFamily="2"/>
              </a:rPr>
              <a:t>gain(Windy )	= 0.020 bits</a:t>
            </a:r>
          </a:p>
          <a:p>
            <a:pPr marL="457200" marR="0" lvl="0" indent="-457200" algn="l" rtl="0" hangingPunct="0">
              <a:lnSpc>
                <a:spcPct val="100000"/>
              </a:lnSpc>
              <a:spcBef>
                <a:spcPts val="499"/>
              </a:spcBef>
              <a:spcAft>
                <a:spcPts val="0"/>
              </a:spcAft>
              <a:buNone/>
              <a:tabLst>
                <a:tab pos="457200" algn="l"/>
                <a:tab pos="1371600" algn="l"/>
                <a:tab pos="2286000" algn="l"/>
                <a:tab pos="3200399" algn="l"/>
                <a:tab pos="4114800" algn="l"/>
                <a:tab pos="5029200" algn="l"/>
                <a:tab pos="5943599" algn="l"/>
                <a:tab pos="6857999" algn="l"/>
                <a:tab pos="7772400" algn="l"/>
                <a:tab pos="8686800" algn="l"/>
                <a:tab pos="9601200" algn="l"/>
                <a:tab pos="10515600" algn="l"/>
              </a:tabLst>
            </a:pPr>
            <a:endParaRPr lang="en-US" b="0" i="1" u="none" strike="noStrike" baseline="0" dirty="0">
              <a:ln>
                <a:noFill/>
              </a:ln>
              <a:ea typeface="Gothic" pitchFamily="2"/>
              <a:cs typeface="Lucidasans" pitchFamily="2"/>
            </a:endParaRPr>
          </a:p>
        </p:txBody>
      </p:sp>
      <p:grpSp>
        <p:nvGrpSpPr>
          <p:cNvPr id="8" name="Group 7"/>
          <p:cNvGrpSpPr/>
          <p:nvPr/>
        </p:nvGrpSpPr>
        <p:grpSpPr>
          <a:xfrm>
            <a:off x="457200" y="2373338"/>
            <a:ext cx="5652655" cy="1888808"/>
            <a:chOff x="313560" y="1785192"/>
            <a:chExt cx="7982278" cy="2667240"/>
          </a:xfrm>
        </p:grpSpPr>
        <p:pic>
          <p:nvPicPr>
            <p:cNvPr id="5" name="Picture 4"/>
            <p:cNvPicPr>
              <a:picLocks noChangeAspect="1"/>
            </p:cNvPicPr>
            <p:nvPr/>
          </p:nvPicPr>
          <p:blipFill>
            <a:blip r:embed="rId2">
              <a:alphaModFix/>
              <a:lum/>
            </a:blip>
            <a:srcRect/>
            <a:stretch>
              <a:fillRect/>
            </a:stretch>
          </p:blipFill>
          <p:spPr>
            <a:xfrm>
              <a:off x="313560" y="1797617"/>
              <a:ext cx="2895839" cy="2176560"/>
            </a:xfrm>
            <a:prstGeom prst="rect">
              <a:avLst/>
            </a:prstGeom>
            <a:noFill/>
            <a:ln>
              <a:noFill/>
            </a:ln>
          </p:spPr>
        </p:pic>
        <p:pic>
          <p:nvPicPr>
            <p:cNvPr id="6" name="Picture 5"/>
            <p:cNvPicPr>
              <a:picLocks noChangeAspect="1"/>
            </p:cNvPicPr>
            <p:nvPr/>
          </p:nvPicPr>
          <p:blipFill>
            <a:blip r:embed="rId3">
              <a:alphaModFix/>
              <a:lum/>
            </a:blip>
            <a:srcRect/>
            <a:stretch>
              <a:fillRect/>
            </a:stretch>
          </p:blipFill>
          <p:spPr>
            <a:xfrm>
              <a:off x="5781238" y="1799162"/>
              <a:ext cx="2514600" cy="2382840"/>
            </a:xfrm>
            <a:prstGeom prst="rect">
              <a:avLst/>
            </a:prstGeom>
            <a:noFill/>
            <a:ln>
              <a:noFill/>
            </a:ln>
          </p:spPr>
        </p:pic>
        <p:pic>
          <p:nvPicPr>
            <p:cNvPr id="7" name="Picture 6"/>
            <p:cNvPicPr>
              <a:picLocks noChangeAspect="1"/>
            </p:cNvPicPr>
            <p:nvPr/>
          </p:nvPicPr>
          <p:blipFill>
            <a:blip r:embed="rId4">
              <a:alphaModFix/>
              <a:lum/>
            </a:blip>
            <a:srcRect/>
            <a:stretch>
              <a:fillRect/>
            </a:stretch>
          </p:blipFill>
          <p:spPr>
            <a:xfrm>
              <a:off x="3209399" y="1785192"/>
              <a:ext cx="2571839" cy="2667240"/>
            </a:xfrm>
            <a:prstGeom prst="rect">
              <a:avLst/>
            </a:prstGeom>
            <a:noFill/>
            <a:ln>
              <a:noFill/>
            </a:ln>
          </p:spPr>
        </p:pic>
      </p:grpSp>
      <p:pic>
        <p:nvPicPr>
          <p:cNvPr id="12" name="Picture 11"/>
          <p:cNvPicPr>
            <a:picLocks noChangeAspect="1"/>
          </p:cNvPicPr>
          <p:nvPr/>
        </p:nvPicPr>
        <p:blipFill>
          <a:blip r:embed="rId5">
            <a:alphaModFix/>
            <a:lum/>
          </a:blip>
          <a:srcRect/>
          <a:stretch>
            <a:fillRect/>
          </a:stretch>
        </p:blipFill>
        <p:spPr>
          <a:xfrm>
            <a:off x="5578175" y="3762936"/>
            <a:ext cx="3385716" cy="2175670"/>
          </a:xfrm>
          <a:prstGeom prst="rect">
            <a:avLst/>
          </a:prstGeom>
          <a:noFill/>
          <a:ln w="38100">
            <a:solidFill>
              <a:schemeClr val="accent1"/>
            </a:solidFill>
          </a:ln>
        </p:spPr>
      </p:pic>
      <p:sp>
        <p:nvSpPr>
          <p:cNvPr id="13" name="Right Arrow 12"/>
          <p:cNvSpPr/>
          <p:nvPr/>
        </p:nvSpPr>
        <p:spPr>
          <a:xfrm>
            <a:off x="4419597" y="4608747"/>
            <a:ext cx="978408" cy="484632"/>
          </a:xfrm>
          <a:prstGeom prst="rightArrow">
            <a:avLst/>
          </a:prstGeom>
          <a:solidFill>
            <a:srgbClr val="FF99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521211" y="3362103"/>
            <a:ext cx="1261949" cy="369332"/>
          </a:xfrm>
          <a:prstGeom prst="rect">
            <a:avLst/>
          </a:prstGeom>
          <a:noFill/>
        </p:spPr>
        <p:txBody>
          <a:bodyPr wrap="none" rtlCol="0">
            <a:spAutoFit/>
          </a:bodyPr>
          <a:lstStyle/>
          <a:p>
            <a:r>
              <a:rPr lang="en-US" b="1" dirty="0"/>
              <a:t>Final Tree</a:t>
            </a:r>
          </a:p>
        </p:txBody>
      </p:sp>
      <p:sp>
        <p:nvSpPr>
          <p:cNvPr id="15" name="Rectangle 14"/>
          <p:cNvSpPr/>
          <p:nvPr/>
        </p:nvSpPr>
        <p:spPr>
          <a:xfrm>
            <a:off x="457200" y="5615440"/>
            <a:ext cx="4572000" cy="646331"/>
          </a:xfrm>
          <a:prstGeom prst="rect">
            <a:avLst/>
          </a:prstGeom>
        </p:spPr>
        <p:txBody>
          <a:bodyPr>
            <a:spAutoFit/>
          </a:bodyPr>
          <a:lstStyle/>
          <a:p>
            <a:r>
              <a:rPr lang="en-US" dirty="0">
                <a:ea typeface="Gothic" pitchFamily="2"/>
                <a:cs typeface="Lucidasans" pitchFamily="2"/>
              </a:rPr>
              <a:t>Biased towards choosing attributes with a large number of values </a:t>
            </a:r>
            <a:r>
              <a:rPr lang="en-US" dirty="0">
                <a:ea typeface="Gothic" pitchFamily="2"/>
                <a:cs typeface="Lucidasans" pitchFamily="2"/>
                <a:sym typeface="Wingdings" pitchFamily="2" charset="2"/>
              </a:rPr>
              <a:t> OVERFITTING!</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Nearest neighbors</a:t>
            </a:r>
          </a:p>
        </p:txBody>
      </p:sp>
      <p:sp>
        <p:nvSpPr>
          <p:cNvPr id="6" name="Text Placeholder 5"/>
          <p:cNvSpPr>
            <a:spLocks noGrp="1"/>
          </p:cNvSpPr>
          <p:nvPr>
            <p:ph type="body" idx="1"/>
          </p:nvPr>
        </p:nvSpPr>
        <p:spPr>
          <a:xfrm>
            <a:off x="3508875" y="1925557"/>
            <a:ext cx="5460934" cy="719472"/>
          </a:xfrm>
        </p:spPr>
        <p:txBody>
          <a:bodyPr/>
          <a:lstStyle/>
          <a:p>
            <a:r>
              <a:rPr lang="en-US" dirty="0" err="1"/>
              <a:t>kNN</a:t>
            </a:r>
            <a:r>
              <a:rPr lang="en-US" dirty="0"/>
              <a:t> Algorithm</a:t>
            </a:r>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15</a:t>
            </a:fld>
            <a:endParaRPr lang="en-US"/>
          </a:p>
        </p:txBody>
      </p:sp>
    </p:spTree>
    <p:extLst>
      <p:ext uri="{BB962C8B-B14F-4D97-AF65-F5344CB8AC3E}">
        <p14:creationId xmlns:p14="http://schemas.microsoft.com/office/powerpoint/2010/main" val="3312829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p:spPr>
        <p:txBody>
          <a:bodyPr/>
          <a:lstStyle/>
          <a:p>
            <a:fld id="{02D94C9B-DDED-40FC-A650-4D3FF0FE2E4D}" type="slidenum">
              <a:rPr lang="en-US" altLang="en-US" smtClean="0"/>
              <a:pPr/>
              <a:t>16</a:t>
            </a:fld>
            <a:endParaRPr lang="en-US" altLang="en-US"/>
          </a:p>
        </p:txBody>
      </p:sp>
      <p:sp>
        <p:nvSpPr>
          <p:cNvPr id="54275" name="Rectangle 2"/>
          <p:cNvSpPr>
            <a:spLocks noGrp="1" noChangeArrowheads="1"/>
          </p:cNvSpPr>
          <p:nvPr>
            <p:ph type="title" idx="4294967295"/>
          </p:nvPr>
        </p:nvSpPr>
        <p:spPr>
          <a:xfrm>
            <a:off x="685800" y="834019"/>
            <a:ext cx="8286749" cy="860198"/>
          </a:xfrm>
          <a:noFill/>
        </p:spPr>
        <p:txBody>
          <a:bodyPr lIns="92075" tIns="46038" rIns="92075" bIns="46038" anchor="ctr">
            <a:noAutofit/>
          </a:bodyPr>
          <a:lstStyle/>
          <a:p>
            <a:pPr eaLnBrk="1" hangingPunct="1"/>
            <a:r>
              <a:rPr lang="en-US" altLang="en-US" sz="3600" b="1" dirty="0"/>
              <a:t>The </a:t>
            </a:r>
            <a:r>
              <a:rPr lang="en-US" altLang="en-US" sz="3600" b="1" i="1" dirty="0"/>
              <a:t>k</a:t>
            </a:r>
            <a:r>
              <a:rPr lang="en-US" altLang="en-US" sz="3600" b="1" dirty="0"/>
              <a:t>-Nearest Neighbor Algorithm</a:t>
            </a:r>
            <a:endParaRPr lang="en-US" altLang="en-US" sz="2800" b="1" dirty="0"/>
          </a:p>
        </p:txBody>
      </p:sp>
      <p:sp>
        <p:nvSpPr>
          <p:cNvPr id="54276" name="Rectangle 3"/>
          <p:cNvSpPr>
            <a:spLocks noGrp="1" noChangeArrowheads="1"/>
          </p:cNvSpPr>
          <p:nvPr>
            <p:ph type="body" idx="4294967295"/>
          </p:nvPr>
        </p:nvSpPr>
        <p:spPr>
          <a:xfrm>
            <a:off x="955964" y="1694217"/>
            <a:ext cx="6968836" cy="2428094"/>
          </a:xfrm>
          <a:noFill/>
        </p:spPr>
        <p:txBody>
          <a:bodyPr lIns="92075" tIns="46038" rIns="92075" bIns="46038">
            <a:normAutofit/>
          </a:bodyPr>
          <a:lstStyle/>
          <a:p>
            <a:pPr eaLnBrk="1" hangingPunct="1">
              <a:lnSpc>
                <a:spcPct val="90000"/>
              </a:lnSpc>
            </a:pPr>
            <a:r>
              <a:rPr lang="en-US" altLang="en-US" sz="1800" dirty="0"/>
              <a:t>All instances correspond to points in the n-D space</a:t>
            </a:r>
          </a:p>
          <a:p>
            <a:pPr eaLnBrk="1" hangingPunct="1">
              <a:lnSpc>
                <a:spcPct val="90000"/>
              </a:lnSpc>
            </a:pPr>
            <a:r>
              <a:rPr lang="en-US" altLang="en-US" sz="1800" dirty="0"/>
              <a:t>The nearest neighbor are defined in terms of Euclidean distance, dist(</a:t>
            </a:r>
            <a:r>
              <a:rPr lang="en-US" altLang="en-US" sz="1800" b="1" dirty="0"/>
              <a:t>X</a:t>
            </a:r>
            <a:r>
              <a:rPr lang="en-US" altLang="en-US" sz="1800" b="1" baseline="-25000" dirty="0"/>
              <a:t>1</a:t>
            </a:r>
            <a:r>
              <a:rPr lang="en-US" altLang="en-US" sz="1800" dirty="0"/>
              <a:t>, </a:t>
            </a:r>
            <a:r>
              <a:rPr lang="en-US" altLang="en-US" sz="1800" b="1" dirty="0"/>
              <a:t>X</a:t>
            </a:r>
            <a:r>
              <a:rPr lang="en-US" altLang="en-US" sz="1800" b="1" baseline="-25000" dirty="0"/>
              <a:t>2</a:t>
            </a:r>
            <a:r>
              <a:rPr lang="en-US" altLang="en-US" sz="1800" dirty="0"/>
              <a:t>)</a:t>
            </a:r>
          </a:p>
          <a:p>
            <a:pPr eaLnBrk="1" hangingPunct="1">
              <a:lnSpc>
                <a:spcPct val="90000"/>
              </a:lnSpc>
            </a:pPr>
            <a:r>
              <a:rPr lang="en-US" altLang="en-US" sz="1800" dirty="0"/>
              <a:t>Target function could be discrete- or real- valued</a:t>
            </a:r>
          </a:p>
          <a:p>
            <a:pPr eaLnBrk="1" hangingPunct="1">
              <a:lnSpc>
                <a:spcPct val="90000"/>
              </a:lnSpc>
            </a:pPr>
            <a:r>
              <a:rPr lang="en-US" altLang="en-US" sz="1800" dirty="0"/>
              <a:t>For discrete-valued, </a:t>
            </a:r>
            <a:r>
              <a:rPr lang="en-US" altLang="en-US" sz="1800" i="1" dirty="0"/>
              <a:t>k</a:t>
            </a:r>
            <a:r>
              <a:rPr lang="en-US" altLang="en-US" sz="1800" dirty="0"/>
              <a:t>-NN returns the most common value among the </a:t>
            </a:r>
            <a:r>
              <a:rPr lang="en-US" altLang="en-US" sz="1800" i="1" dirty="0"/>
              <a:t>k</a:t>
            </a:r>
            <a:r>
              <a:rPr lang="en-US" altLang="en-US" sz="1800" dirty="0"/>
              <a:t> training examples nearest to </a:t>
            </a:r>
            <a:r>
              <a:rPr lang="en-US" altLang="en-US" sz="1800" i="1" dirty="0" err="1"/>
              <a:t>x</a:t>
            </a:r>
            <a:r>
              <a:rPr lang="en-US" altLang="en-US" sz="1800" i="1" baseline="-25000" dirty="0" err="1"/>
              <a:t>q</a:t>
            </a:r>
            <a:endParaRPr lang="en-US" altLang="en-US" sz="1800" dirty="0"/>
          </a:p>
          <a:p>
            <a:pPr eaLnBrk="1" hangingPunct="1">
              <a:lnSpc>
                <a:spcPct val="90000"/>
              </a:lnSpc>
            </a:pPr>
            <a:r>
              <a:rPr lang="en-US" altLang="en-US" sz="1800" dirty="0" err="1"/>
              <a:t>Vonoroi</a:t>
            </a:r>
            <a:r>
              <a:rPr lang="en-US" altLang="en-US" sz="1800" dirty="0"/>
              <a:t> diagram: the decision surface induced by 1-NN for a typical set of training examples</a:t>
            </a:r>
          </a:p>
        </p:txBody>
      </p:sp>
      <p:grpSp>
        <p:nvGrpSpPr>
          <p:cNvPr id="30" name="Group 29"/>
          <p:cNvGrpSpPr/>
          <p:nvPr/>
        </p:nvGrpSpPr>
        <p:grpSpPr>
          <a:xfrm>
            <a:off x="755075" y="4122310"/>
            <a:ext cx="7315200" cy="2057400"/>
            <a:chOff x="685800" y="4724400"/>
            <a:chExt cx="7315200" cy="2057400"/>
          </a:xfrm>
        </p:grpSpPr>
        <p:sp>
          <p:nvSpPr>
            <p:cNvPr id="54277" name="Rectangle 4"/>
            <p:cNvSpPr>
              <a:spLocks noChangeArrowheads="1"/>
            </p:cNvSpPr>
            <p:nvPr/>
          </p:nvSpPr>
          <p:spPr bwMode="auto">
            <a:xfrm>
              <a:off x="685800" y="4724400"/>
              <a:ext cx="3581400" cy="1905000"/>
            </a:xfrm>
            <a:prstGeom prst="rect">
              <a:avLst/>
            </a:prstGeom>
            <a:solidFill>
              <a:srgbClr val="FFFFCC"/>
            </a:solidFill>
            <a:ln w="12700">
              <a:solidFill>
                <a:schemeClr val="tx1"/>
              </a:solidFill>
              <a:miter lim="800000"/>
              <a:headEnd type="none" w="sm" len="sm"/>
              <a:tailEnd type="none" w="sm" len="sm"/>
            </a:ln>
          </p:spPr>
          <p:txBody>
            <a:bodyPr wrap="none" anchor="ctr"/>
            <a:lstStyle/>
            <a:p>
              <a:pPr algn="ctr" eaLnBrk="0" hangingPunct="0"/>
              <a:endParaRPr lang="en-US" altLang="en-US" b="1">
                <a:solidFill>
                  <a:srgbClr val="FFFFCC"/>
                </a:solidFill>
                <a:latin typeface="Times New Roman" pitchFamily="18" charset="0"/>
              </a:endParaRPr>
            </a:p>
          </p:txBody>
        </p:sp>
        <p:sp>
          <p:nvSpPr>
            <p:cNvPr id="54278" name="Rectangle 5"/>
            <p:cNvSpPr>
              <a:spLocks noChangeArrowheads="1"/>
            </p:cNvSpPr>
            <p:nvPr/>
          </p:nvSpPr>
          <p:spPr bwMode="auto">
            <a:xfrm>
              <a:off x="4572000" y="4724400"/>
              <a:ext cx="3429000" cy="1905000"/>
            </a:xfrm>
            <a:prstGeom prst="rect">
              <a:avLst/>
            </a:prstGeom>
            <a:solidFill>
              <a:srgbClr val="FFFFCC"/>
            </a:solidFill>
            <a:ln w="12700">
              <a:solidFill>
                <a:schemeClr val="tx1"/>
              </a:solidFill>
              <a:miter lim="800000"/>
              <a:headEnd type="none" w="sm" len="sm"/>
              <a:tailEnd type="none" w="sm" len="sm"/>
            </a:ln>
          </p:spPr>
          <p:txBody>
            <a:bodyPr wrap="none" anchor="ctr"/>
            <a:lstStyle/>
            <a:p>
              <a:pPr algn="ctr" eaLnBrk="0" hangingPunct="0"/>
              <a:endParaRPr lang="en-US" altLang="en-US">
                <a:latin typeface="Times New Roman" pitchFamily="18" charset="0"/>
              </a:endParaRPr>
            </a:p>
          </p:txBody>
        </p:sp>
        <p:sp>
          <p:nvSpPr>
            <p:cNvPr id="54279" name="Oval 6"/>
            <p:cNvSpPr>
              <a:spLocks noChangeArrowheads="1"/>
            </p:cNvSpPr>
            <p:nvPr/>
          </p:nvSpPr>
          <p:spPr bwMode="auto">
            <a:xfrm>
              <a:off x="1752600" y="5029200"/>
              <a:ext cx="1371600" cy="1447800"/>
            </a:xfrm>
            <a:prstGeom prst="ellipse">
              <a:avLst/>
            </a:prstGeom>
            <a:solidFill>
              <a:srgbClr val="FF6699"/>
            </a:solidFill>
            <a:ln w="12700">
              <a:solidFill>
                <a:schemeClr val="tx1"/>
              </a:solidFill>
              <a:round/>
              <a:headEnd type="none" w="sm" len="sm"/>
              <a:tailEnd type="none" w="sm" len="sm"/>
            </a:ln>
          </p:spPr>
          <p:txBody>
            <a:bodyPr wrap="none" anchor="ctr"/>
            <a:lstStyle/>
            <a:p>
              <a:pPr algn="ctr" eaLnBrk="0" hangingPunct="0"/>
              <a:r>
                <a:rPr lang="en-US" altLang="en-US">
                  <a:latin typeface="Times New Roman" pitchFamily="18" charset="0"/>
                </a:rPr>
                <a:t>  . </a:t>
              </a:r>
            </a:p>
          </p:txBody>
        </p:sp>
        <p:sp>
          <p:nvSpPr>
            <p:cNvPr id="54280" name="Text Box 7"/>
            <p:cNvSpPr txBox="1">
              <a:spLocks noChangeArrowheads="1"/>
            </p:cNvSpPr>
            <p:nvPr/>
          </p:nvSpPr>
          <p:spPr bwMode="auto">
            <a:xfrm>
              <a:off x="1981200" y="5257800"/>
              <a:ext cx="298450" cy="366713"/>
            </a:xfrm>
            <a:prstGeom prst="rect">
              <a:avLst/>
            </a:prstGeom>
            <a:noFill/>
            <a:ln w="12700">
              <a:noFill/>
              <a:miter lim="800000"/>
              <a:headEnd type="none" w="sm" len="sm"/>
              <a:tailEnd type="none" w="sm" len="sm"/>
            </a:ln>
          </p:spPr>
          <p:txBody>
            <a:bodyPr wrap="none">
              <a:spAutoFit/>
            </a:bodyPr>
            <a:lstStyle/>
            <a:p>
              <a:pPr eaLnBrk="0" hangingPunct="0"/>
              <a:r>
                <a:rPr lang="en-US" altLang="en-US">
                  <a:latin typeface="Times New Roman" pitchFamily="18" charset="0"/>
                </a:rPr>
                <a:t>_</a:t>
              </a:r>
            </a:p>
          </p:txBody>
        </p:sp>
        <p:sp>
          <p:nvSpPr>
            <p:cNvPr id="54281" name="Text Box 8"/>
            <p:cNvSpPr txBox="1">
              <a:spLocks noChangeArrowheads="1"/>
            </p:cNvSpPr>
            <p:nvPr/>
          </p:nvSpPr>
          <p:spPr bwMode="auto">
            <a:xfrm>
              <a:off x="2514600" y="5486400"/>
              <a:ext cx="312738" cy="366713"/>
            </a:xfrm>
            <a:prstGeom prst="rect">
              <a:avLst/>
            </a:prstGeom>
            <a:noFill/>
            <a:ln w="12700">
              <a:noFill/>
              <a:miter lim="800000"/>
              <a:headEnd type="none" w="sm" len="sm"/>
              <a:tailEnd type="none" w="sm" len="sm"/>
            </a:ln>
          </p:spPr>
          <p:txBody>
            <a:bodyPr wrap="none">
              <a:spAutoFit/>
            </a:bodyPr>
            <a:lstStyle/>
            <a:p>
              <a:pPr eaLnBrk="0" hangingPunct="0"/>
              <a:r>
                <a:rPr lang="en-US" altLang="en-US">
                  <a:solidFill>
                    <a:srgbClr val="001010"/>
                  </a:solidFill>
                  <a:latin typeface="Times New Roman" pitchFamily="18" charset="0"/>
                </a:rPr>
                <a:t>+</a:t>
              </a:r>
              <a:endParaRPr lang="en-US" altLang="en-US">
                <a:latin typeface="Times New Roman" pitchFamily="18" charset="0"/>
              </a:endParaRPr>
            </a:p>
          </p:txBody>
        </p:sp>
        <p:sp>
          <p:nvSpPr>
            <p:cNvPr id="54282" name="Text Box 9"/>
            <p:cNvSpPr txBox="1">
              <a:spLocks noChangeArrowheads="1"/>
            </p:cNvSpPr>
            <p:nvPr/>
          </p:nvSpPr>
          <p:spPr bwMode="auto">
            <a:xfrm>
              <a:off x="1828800" y="5715000"/>
              <a:ext cx="298450" cy="366713"/>
            </a:xfrm>
            <a:prstGeom prst="rect">
              <a:avLst/>
            </a:prstGeom>
            <a:noFill/>
            <a:ln w="12700">
              <a:noFill/>
              <a:miter lim="800000"/>
              <a:headEnd type="none" w="sm" len="sm"/>
              <a:tailEnd type="none" w="sm" len="sm"/>
            </a:ln>
          </p:spPr>
          <p:txBody>
            <a:bodyPr wrap="none">
              <a:spAutoFit/>
            </a:bodyPr>
            <a:lstStyle/>
            <a:p>
              <a:pPr eaLnBrk="0" hangingPunct="0"/>
              <a:r>
                <a:rPr lang="en-US" altLang="en-US">
                  <a:latin typeface="Times New Roman" pitchFamily="18" charset="0"/>
                </a:rPr>
                <a:t>_</a:t>
              </a:r>
            </a:p>
          </p:txBody>
        </p:sp>
        <p:sp>
          <p:nvSpPr>
            <p:cNvPr id="54283" name="Text Box 10"/>
            <p:cNvSpPr txBox="1">
              <a:spLocks noChangeArrowheads="1"/>
            </p:cNvSpPr>
            <p:nvPr/>
          </p:nvSpPr>
          <p:spPr bwMode="auto">
            <a:xfrm>
              <a:off x="2438400" y="5791200"/>
              <a:ext cx="368300" cy="366713"/>
            </a:xfrm>
            <a:prstGeom prst="rect">
              <a:avLst/>
            </a:prstGeom>
            <a:noFill/>
            <a:ln w="12700">
              <a:noFill/>
              <a:miter lim="800000"/>
              <a:headEnd type="none" w="sm" len="sm"/>
              <a:tailEnd type="none" w="sm" len="sm"/>
            </a:ln>
          </p:spPr>
          <p:txBody>
            <a:bodyPr wrap="none">
              <a:spAutoFit/>
            </a:bodyPr>
            <a:lstStyle/>
            <a:p>
              <a:pPr eaLnBrk="0" hangingPunct="0"/>
              <a:r>
                <a:rPr lang="en-US" altLang="en-US" b="1" i="1">
                  <a:solidFill>
                    <a:srgbClr val="001010"/>
                  </a:solidFill>
                  <a:latin typeface="Times New Roman" pitchFamily="18" charset="0"/>
                </a:rPr>
                <a:t>x</a:t>
              </a:r>
              <a:r>
                <a:rPr lang="en-US" altLang="en-US" sz="1600" b="1" i="1" baseline="-25000">
                  <a:solidFill>
                    <a:srgbClr val="001010"/>
                  </a:solidFill>
                  <a:latin typeface="Times New Roman" pitchFamily="18" charset="0"/>
                </a:rPr>
                <a:t>q</a:t>
              </a:r>
              <a:endParaRPr lang="en-US" altLang="en-US" baseline="-25000">
                <a:latin typeface="Times New Roman" pitchFamily="18" charset="0"/>
              </a:endParaRPr>
            </a:p>
          </p:txBody>
        </p:sp>
        <p:sp>
          <p:nvSpPr>
            <p:cNvPr id="54284" name="Text Box 11"/>
            <p:cNvSpPr txBox="1">
              <a:spLocks noChangeArrowheads="1"/>
            </p:cNvSpPr>
            <p:nvPr/>
          </p:nvSpPr>
          <p:spPr bwMode="auto">
            <a:xfrm>
              <a:off x="2286000" y="6248400"/>
              <a:ext cx="296863" cy="366713"/>
            </a:xfrm>
            <a:prstGeom prst="rect">
              <a:avLst/>
            </a:prstGeom>
            <a:noFill/>
            <a:ln w="12700">
              <a:noFill/>
              <a:miter lim="800000"/>
              <a:headEnd type="none" w="sm" len="sm"/>
              <a:tailEnd type="none" w="sm" len="sm"/>
            </a:ln>
          </p:spPr>
          <p:txBody>
            <a:bodyPr>
              <a:spAutoFit/>
            </a:bodyPr>
            <a:lstStyle/>
            <a:p>
              <a:pPr eaLnBrk="0" hangingPunct="0"/>
              <a:r>
                <a:rPr lang="en-US" altLang="en-US">
                  <a:solidFill>
                    <a:srgbClr val="001010"/>
                  </a:solidFill>
                  <a:latin typeface="Times New Roman" pitchFamily="18" charset="0"/>
                </a:rPr>
                <a:t>+</a:t>
              </a:r>
              <a:endParaRPr lang="en-US" altLang="en-US">
                <a:latin typeface="Times New Roman" pitchFamily="18" charset="0"/>
              </a:endParaRPr>
            </a:p>
          </p:txBody>
        </p:sp>
        <p:sp>
          <p:nvSpPr>
            <p:cNvPr id="54285" name="Text Box 12"/>
            <p:cNvSpPr txBox="1">
              <a:spLocks noChangeArrowheads="1"/>
            </p:cNvSpPr>
            <p:nvPr/>
          </p:nvSpPr>
          <p:spPr bwMode="auto">
            <a:xfrm>
              <a:off x="2590800" y="5105400"/>
              <a:ext cx="298450" cy="366713"/>
            </a:xfrm>
            <a:prstGeom prst="rect">
              <a:avLst/>
            </a:prstGeom>
            <a:noFill/>
            <a:ln w="12700">
              <a:noFill/>
              <a:miter lim="800000"/>
              <a:headEnd type="none" w="sm" len="sm"/>
              <a:tailEnd type="none" w="sm" len="sm"/>
            </a:ln>
          </p:spPr>
          <p:txBody>
            <a:bodyPr wrap="none">
              <a:spAutoFit/>
            </a:bodyPr>
            <a:lstStyle/>
            <a:p>
              <a:pPr eaLnBrk="0" hangingPunct="0"/>
              <a:r>
                <a:rPr lang="en-US" altLang="en-US">
                  <a:solidFill>
                    <a:srgbClr val="001010"/>
                  </a:solidFill>
                  <a:latin typeface="Times New Roman" pitchFamily="18" charset="0"/>
                </a:rPr>
                <a:t>_</a:t>
              </a:r>
              <a:endParaRPr lang="en-US" altLang="en-US">
                <a:latin typeface="Times New Roman" pitchFamily="18" charset="0"/>
              </a:endParaRPr>
            </a:p>
          </p:txBody>
        </p:sp>
        <p:sp>
          <p:nvSpPr>
            <p:cNvPr id="54286" name="Text Box 13"/>
            <p:cNvSpPr txBox="1">
              <a:spLocks noChangeArrowheads="1"/>
            </p:cNvSpPr>
            <p:nvPr/>
          </p:nvSpPr>
          <p:spPr bwMode="auto">
            <a:xfrm>
              <a:off x="3032125" y="5143500"/>
              <a:ext cx="298450" cy="366713"/>
            </a:xfrm>
            <a:prstGeom prst="rect">
              <a:avLst/>
            </a:prstGeom>
            <a:noFill/>
            <a:ln w="12700">
              <a:noFill/>
              <a:miter lim="800000"/>
              <a:headEnd type="none" w="sm" len="sm"/>
              <a:tailEnd type="none" w="sm" len="sm"/>
            </a:ln>
          </p:spPr>
          <p:txBody>
            <a:bodyPr wrap="none">
              <a:spAutoFit/>
            </a:bodyPr>
            <a:lstStyle/>
            <a:p>
              <a:pPr eaLnBrk="0" hangingPunct="0"/>
              <a:r>
                <a:rPr lang="en-US" altLang="en-US">
                  <a:solidFill>
                    <a:srgbClr val="001010"/>
                  </a:solidFill>
                  <a:latin typeface="Times New Roman" pitchFamily="18" charset="0"/>
                </a:rPr>
                <a:t>_</a:t>
              </a:r>
              <a:endParaRPr lang="en-US" altLang="en-US">
                <a:latin typeface="Times New Roman" pitchFamily="18" charset="0"/>
              </a:endParaRPr>
            </a:p>
          </p:txBody>
        </p:sp>
        <p:sp>
          <p:nvSpPr>
            <p:cNvPr id="54287" name="Text Box 14"/>
            <p:cNvSpPr txBox="1">
              <a:spLocks noChangeArrowheads="1"/>
            </p:cNvSpPr>
            <p:nvPr/>
          </p:nvSpPr>
          <p:spPr bwMode="auto">
            <a:xfrm>
              <a:off x="1355725" y="5372100"/>
              <a:ext cx="312738" cy="366713"/>
            </a:xfrm>
            <a:prstGeom prst="rect">
              <a:avLst/>
            </a:prstGeom>
            <a:noFill/>
            <a:ln w="12700">
              <a:noFill/>
              <a:miter lim="800000"/>
              <a:headEnd type="none" w="sm" len="sm"/>
              <a:tailEnd type="none" w="sm" len="sm"/>
            </a:ln>
          </p:spPr>
          <p:txBody>
            <a:bodyPr wrap="none">
              <a:spAutoFit/>
            </a:bodyPr>
            <a:lstStyle/>
            <a:p>
              <a:pPr eaLnBrk="0" hangingPunct="0"/>
              <a:r>
                <a:rPr lang="en-US" altLang="en-US">
                  <a:solidFill>
                    <a:srgbClr val="001010"/>
                  </a:solidFill>
                  <a:latin typeface="Times New Roman" pitchFamily="18" charset="0"/>
                </a:rPr>
                <a:t>+</a:t>
              </a:r>
              <a:endParaRPr lang="en-US" altLang="en-US">
                <a:latin typeface="Times New Roman" pitchFamily="18" charset="0"/>
              </a:endParaRPr>
            </a:p>
          </p:txBody>
        </p:sp>
        <p:sp>
          <p:nvSpPr>
            <p:cNvPr id="54288" name="Text Box 15"/>
            <p:cNvSpPr txBox="1">
              <a:spLocks noChangeArrowheads="1"/>
            </p:cNvSpPr>
            <p:nvPr/>
          </p:nvSpPr>
          <p:spPr bwMode="auto">
            <a:xfrm>
              <a:off x="1584325" y="6134100"/>
              <a:ext cx="298450" cy="366713"/>
            </a:xfrm>
            <a:prstGeom prst="rect">
              <a:avLst/>
            </a:prstGeom>
            <a:noFill/>
            <a:ln w="12700">
              <a:noFill/>
              <a:miter lim="800000"/>
              <a:headEnd type="none" w="sm" len="sm"/>
              <a:tailEnd type="none" w="sm" len="sm"/>
            </a:ln>
          </p:spPr>
          <p:txBody>
            <a:bodyPr wrap="none">
              <a:spAutoFit/>
            </a:bodyPr>
            <a:lstStyle/>
            <a:p>
              <a:pPr eaLnBrk="0" hangingPunct="0"/>
              <a:r>
                <a:rPr lang="en-US" altLang="en-US">
                  <a:latin typeface="Times New Roman" pitchFamily="18" charset="0"/>
                </a:rPr>
                <a:t>_</a:t>
              </a:r>
            </a:p>
          </p:txBody>
        </p:sp>
        <p:sp>
          <p:nvSpPr>
            <p:cNvPr id="54289" name="Text Box 16"/>
            <p:cNvSpPr txBox="1">
              <a:spLocks noChangeArrowheads="1"/>
            </p:cNvSpPr>
            <p:nvPr/>
          </p:nvSpPr>
          <p:spPr bwMode="auto">
            <a:xfrm>
              <a:off x="1676400" y="4876800"/>
              <a:ext cx="298450" cy="366713"/>
            </a:xfrm>
            <a:prstGeom prst="rect">
              <a:avLst/>
            </a:prstGeom>
            <a:noFill/>
            <a:ln w="12700">
              <a:noFill/>
              <a:miter lim="800000"/>
              <a:headEnd type="none" w="sm" len="sm"/>
              <a:tailEnd type="none" w="sm" len="sm"/>
            </a:ln>
          </p:spPr>
          <p:txBody>
            <a:bodyPr wrap="none">
              <a:spAutoFit/>
            </a:bodyPr>
            <a:lstStyle/>
            <a:p>
              <a:pPr eaLnBrk="0" hangingPunct="0"/>
              <a:r>
                <a:rPr lang="en-US" altLang="en-US">
                  <a:solidFill>
                    <a:srgbClr val="001010"/>
                  </a:solidFill>
                  <a:latin typeface="Times New Roman" pitchFamily="18" charset="0"/>
                </a:rPr>
                <a:t>_</a:t>
              </a:r>
              <a:endParaRPr lang="en-US" altLang="en-US">
                <a:latin typeface="Times New Roman" pitchFamily="18" charset="0"/>
              </a:endParaRPr>
            </a:p>
          </p:txBody>
        </p:sp>
        <p:sp>
          <p:nvSpPr>
            <p:cNvPr id="54290" name="Text Box 17"/>
            <p:cNvSpPr txBox="1">
              <a:spLocks noChangeArrowheads="1"/>
            </p:cNvSpPr>
            <p:nvPr/>
          </p:nvSpPr>
          <p:spPr bwMode="auto">
            <a:xfrm>
              <a:off x="3108325" y="5753100"/>
              <a:ext cx="312738" cy="366713"/>
            </a:xfrm>
            <a:prstGeom prst="rect">
              <a:avLst/>
            </a:prstGeom>
            <a:noFill/>
            <a:ln w="12700">
              <a:noFill/>
              <a:miter lim="800000"/>
              <a:headEnd type="none" w="sm" len="sm"/>
              <a:tailEnd type="none" w="sm" len="sm"/>
            </a:ln>
          </p:spPr>
          <p:txBody>
            <a:bodyPr wrap="none">
              <a:spAutoFit/>
            </a:bodyPr>
            <a:lstStyle/>
            <a:p>
              <a:pPr eaLnBrk="0" hangingPunct="0"/>
              <a:r>
                <a:rPr lang="en-US" altLang="en-US">
                  <a:solidFill>
                    <a:srgbClr val="001010"/>
                  </a:solidFill>
                  <a:latin typeface="Times New Roman" pitchFamily="18" charset="0"/>
                </a:rPr>
                <a:t>+</a:t>
              </a:r>
              <a:endParaRPr lang="en-US" altLang="en-US">
                <a:latin typeface="Times New Roman" pitchFamily="18" charset="0"/>
              </a:endParaRPr>
            </a:p>
          </p:txBody>
        </p:sp>
        <p:sp>
          <p:nvSpPr>
            <p:cNvPr id="54291" name="Text Box 18"/>
            <p:cNvSpPr txBox="1">
              <a:spLocks noChangeArrowheads="1"/>
            </p:cNvSpPr>
            <p:nvPr/>
          </p:nvSpPr>
          <p:spPr bwMode="auto">
            <a:xfrm>
              <a:off x="5791200" y="4759325"/>
              <a:ext cx="311150" cy="701675"/>
            </a:xfrm>
            <a:prstGeom prst="rect">
              <a:avLst/>
            </a:prstGeom>
            <a:noFill/>
            <a:ln w="12700">
              <a:noFill/>
              <a:miter lim="800000"/>
              <a:headEnd type="none" w="sm" len="sm"/>
              <a:tailEnd type="none" w="sm" len="sm"/>
            </a:ln>
          </p:spPr>
          <p:txBody>
            <a:bodyPr wrap="none">
              <a:spAutoFit/>
            </a:bodyPr>
            <a:lstStyle/>
            <a:p>
              <a:pPr eaLnBrk="0" hangingPunct="0"/>
              <a:r>
                <a:rPr lang="en-US" altLang="en-US" sz="4000" b="1">
                  <a:solidFill>
                    <a:srgbClr val="000000"/>
                  </a:solidFill>
                  <a:latin typeface="Times New Roman" pitchFamily="18" charset="0"/>
                </a:rPr>
                <a:t>.</a:t>
              </a:r>
              <a:endParaRPr lang="en-US" altLang="en-US">
                <a:latin typeface="Times New Roman" pitchFamily="18" charset="0"/>
              </a:endParaRPr>
            </a:p>
          </p:txBody>
        </p:sp>
        <p:sp>
          <p:nvSpPr>
            <p:cNvPr id="54292" name="Line 19"/>
            <p:cNvSpPr>
              <a:spLocks noChangeShapeType="1"/>
            </p:cNvSpPr>
            <p:nvPr/>
          </p:nvSpPr>
          <p:spPr bwMode="auto">
            <a:xfrm>
              <a:off x="5181600" y="5181600"/>
              <a:ext cx="609600" cy="609600"/>
            </a:xfrm>
            <a:prstGeom prst="line">
              <a:avLst/>
            </a:prstGeom>
            <a:noFill/>
            <a:ln w="76200">
              <a:solidFill>
                <a:schemeClr val="accent2"/>
              </a:solidFill>
              <a:round/>
              <a:headEnd type="none" w="sm" len="sm"/>
              <a:tailEnd type="none" w="sm" len="sm"/>
            </a:ln>
          </p:spPr>
          <p:txBody>
            <a:bodyPr wrap="none" anchor="ctr"/>
            <a:lstStyle/>
            <a:p>
              <a:endParaRPr lang="en-US"/>
            </a:p>
          </p:txBody>
        </p:sp>
        <p:sp>
          <p:nvSpPr>
            <p:cNvPr id="54293" name="Line 20"/>
            <p:cNvSpPr>
              <a:spLocks noChangeShapeType="1"/>
            </p:cNvSpPr>
            <p:nvPr/>
          </p:nvSpPr>
          <p:spPr bwMode="auto">
            <a:xfrm flipV="1">
              <a:off x="5791200" y="5410200"/>
              <a:ext cx="1295400" cy="381000"/>
            </a:xfrm>
            <a:prstGeom prst="line">
              <a:avLst/>
            </a:prstGeom>
            <a:noFill/>
            <a:ln w="76200">
              <a:solidFill>
                <a:schemeClr val="accent2"/>
              </a:solidFill>
              <a:round/>
              <a:headEnd type="none" w="sm" len="sm"/>
              <a:tailEnd type="none" w="sm" len="sm"/>
            </a:ln>
          </p:spPr>
          <p:txBody>
            <a:bodyPr wrap="none" anchor="ctr"/>
            <a:lstStyle/>
            <a:p>
              <a:endParaRPr lang="en-US"/>
            </a:p>
          </p:txBody>
        </p:sp>
        <p:sp>
          <p:nvSpPr>
            <p:cNvPr id="54294" name="Line 21"/>
            <p:cNvSpPr>
              <a:spLocks noChangeShapeType="1"/>
            </p:cNvSpPr>
            <p:nvPr/>
          </p:nvSpPr>
          <p:spPr bwMode="auto">
            <a:xfrm>
              <a:off x="5791200" y="5791200"/>
              <a:ext cx="0" cy="381000"/>
            </a:xfrm>
            <a:prstGeom prst="line">
              <a:avLst/>
            </a:prstGeom>
            <a:noFill/>
            <a:ln w="76200">
              <a:solidFill>
                <a:schemeClr val="accent2"/>
              </a:solidFill>
              <a:round/>
              <a:headEnd type="none" w="sm" len="sm"/>
              <a:tailEnd type="none" w="sm" len="sm"/>
            </a:ln>
          </p:spPr>
          <p:txBody>
            <a:bodyPr wrap="none" anchor="ctr"/>
            <a:lstStyle/>
            <a:p>
              <a:endParaRPr lang="en-US"/>
            </a:p>
          </p:txBody>
        </p:sp>
        <p:sp>
          <p:nvSpPr>
            <p:cNvPr id="54295" name="Line 22"/>
            <p:cNvSpPr>
              <a:spLocks noChangeShapeType="1"/>
            </p:cNvSpPr>
            <p:nvPr/>
          </p:nvSpPr>
          <p:spPr bwMode="auto">
            <a:xfrm>
              <a:off x="5791200" y="6172200"/>
              <a:ext cx="1447800" cy="304800"/>
            </a:xfrm>
            <a:prstGeom prst="line">
              <a:avLst/>
            </a:prstGeom>
            <a:noFill/>
            <a:ln w="76200">
              <a:solidFill>
                <a:schemeClr val="accent2"/>
              </a:solidFill>
              <a:round/>
              <a:headEnd type="none" w="sm" len="sm"/>
              <a:tailEnd type="none" w="sm" len="sm"/>
            </a:ln>
          </p:spPr>
          <p:txBody>
            <a:bodyPr wrap="none" anchor="ctr"/>
            <a:lstStyle/>
            <a:p>
              <a:endParaRPr lang="en-US"/>
            </a:p>
          </p:txBody>
        </p:sp>
        <p:sp>
          <p:nvSpPr>
            <p:cNvPr id="54296" name="Line 23"/>
            <p:cNvSpPr>
              <a:spLocks noChangeShapeType="1"/>
            </p:cNvSpPr>
            <p:nvPr/>
          </p:nvSpPr>
          <p:spPr bwMode="auto">
            <a:xfrm flipH="1">
              <a:off x="4953000" y="6172200"/>
              <a:ext cx="838200" cy="228600"/>
            </a:xfrm>
            <a:prstGeom prst="line">
              <a:avLst/>
            </a:prstGeom>
            <a:noFill/>
            <a:ln w="76200">
              <a:solidFill>
                <a:schemeClr val="accent2"/>
              </a:solidFill>
              <a:round/>
              <a:headEnd type="none" w="sm" len="sm"/>
              <a:tailEnd type="none" w="sm" len="sm"/>
            </a:ln>
          </p:spPr>
          <p:txBody>
            <a:bodyPr wrap="none" anchor="ctr"/>
            <a:lstStyle/>
            <a:p>
              <a:endParaRPr lang="en-US"/>
            </a:p>
          </p:txBody>
        </p:sp>
        <p:sp>
          <p:nvSpPr>
            <p:cNvPr id="54297" name="Line 24"/>
            <p:cNvSpPr>
              <a:spLocks noChangeShapeType="1"/>
            </p:cNvSpPr>
            <p:nvPr/>
          </p:nvSpPr>
          <p:spPr bwMode="auto">
            <a:xfrm>
              <a:off x="6781800" y="5486400"/>
              <a:ext cx="228600" cy="914400"/>
            </a:xfrm>
            <a:prstGeom prst="line">
              <a:avLst/>
            </a:prstGeom>
            <a:noFill/>
            <a:ln w="76200">
              <a:solidFill>
                <a:schemeClr val="accent2"/>
              </a:solidFill>
              <a:round/>
              <a:headEnd type="none" w="sm" len="sm"/>
              <a:tailEnd type="none" w="sm" len="sm"/>
            </a:ln>
          </p:spPr>
          <p:txBody>
            <a:bodyPr wrap="none" anchor="ctr"/>
            <a:lstStyle/>
            <a:p>
              <a:endParaRPr lang="en-US"/>
            </a:p>
          </p:txBody>
        </p:sp>
        <p:sp>
          <p:nvSpPr>
            <p:cNvPr id="54298" name="Rectangle 25"/>
            <p:cNvSpPr>
              <a:spLocks noChangeArrowheads="1"/>
            </p:cNvSpPr>
            <p:nvPr/>
          </p:nvSpPr>
          <p:spPr bwMode="auto">
            <a:xfrm>
              <a:off x="6248400" y="5521325"/>
              <a:ext cx="311150" cy="701675"/>
            </a:xfrm>
            <a:prstGeom prst="rect">
              <a:avLst/>
            </a:prstGeom>
            <a:noFill/>
            <a:ln w="12700">
              <a:noFill/>
              <a:miter lim="800000"/>
              <a:headEnd type="none" w="sm" len="sm"/>
              <a:tailEnd type="none" w="sm" len="sm"/>
            </a:ln>
          </p:spPr>
          <p:txBody>
            <a:bodyPr wrap="none">
              <a:spAutoFit/>
            </a:bodyPr>
            <a:lstStyle/>
            <a:p>
              <a:pPr eaLnBrk="0" hangingPunct="0"/>
              <a:r>
                <a:rPr lang="en-US" altLang="en-US" sz="4000" b="1">
                  <a:solidFill>
                    <a:srgbClr val="000000"/>
                  </a:solidFill>
                  <a:latin typeface="Times New Roman" pitchFamily="18" charset="0"/>
                </a:rPr>
                <a:t>.</a:t>
              </a:r>
              <a:endParaRPr lang="en-US" altLang="en-US">
                <a:latin typeface="Times New Roman" pitchFamily="18" charset="0"/>
              </a:endParaRPr>
            </a:p>
          </p:txBody>
        </p:sp>
        <p:sp>
          <p:nvSpPr>
            <p:cNvPr id="54299" name="Text Box 26"/>
            <p:cNvSpPr txBox="1">
              <a:spLocks noChangeArrowheads="1"/>
            </p:cNvSpPr>
            <p:nvPr/>
          </p:nvSpPr>
          <p:spPr bwMode="auto">
            <a:xfrm>
              <a:off x="5775325" y="6080125"/>
              <a:ext cx="311150" cy="701675"/>
            </a:xfrm>
            <a:prstGeom prst="rect">
              <a:avLst/>
            </a:prstGeom>
            <a:noFill/>
            <a:ln w="12700">
              <a:noFill/>
              <a:miter lim="800000"/>
              <a:headEnd type="none" w="sm" len="sm"/>
              <a:tailEnd type="none" w="sm" len="sm"/>
            </a:ln>
          </p:spPr>
          <p:txBody>
            <a:bodyPr wrap="none">
              <a:spAutoFit/>
            </a:bodyPr>
            <a:lstStyle/>
            <a:p>
              <a:pPr eaLnBrk="0" hangingPunct="0"/>
              <a:r>
                <a:rPr lang="en-US" altLang="en-US" sz="4000" b="1">
                  <a:solidFill>
                    <a:srgbClr val="000000"/>
                  </a:solidFill>
                  <a:latin typeface="Times New Roman" pitchFamily="18" charset="0"/>
                </a:rPr>
                <a:t>.</a:t>
              </a:r>
              <a:endParaRPr lang="en-US" altLang="en-US">
                <a:latin typeface="Times New Roman" pitchFamily="18" charset="0"/>
              </a:endParaRPr>
            </a:p>
          </p:txBody>
        </p:sp>
        <p:sp>
          <p:nvSpPr>
            <p:cNvPr id="54300" name="Text Box 27"/>
            <p:cNvSpPr txBox="1">
              <a:spLocks noChangeArrowheads="1"/>
            </p:cNvSpPr>
            <p:nvPr/>
          </p:nvSpPr>
          <p:spPr bwMode="auto">
            <a:xfrm>
              <a:off x="5099050" y="5334000"/>
              <a:ext cx="311150" cy="701675"/>
            </a:xfrm>
            <a:prstGeom prst="rect">
              <a:avLst/>
            </a:prstGeom>
            <a:noFill/>
            <a:ln w="12700">
              <a:noFill/>
              <a:miter lim="800000"/>
              <a:headEnd type="none" w="sm" len="sm"/>
              <a:tailEnd type="none" w="sm" len="sm"/>
            </a:ln>
          </p:spPr>
          <p:txBody>
            <a:bodyPr wrap="none">
              <a:spAutoFit/>
            </a:bodyPr>
            <a:lstStyle/>
            <a:p>
              <a:pPr eaLnBrk="0" hangingPunct="0"/>
              <a:r>
                <a:rPr lang="en-US" altLang="en-US" sz="4000" b="1">
                  <a:solidFill>
                    <a:srgbClr val="000000"/>
                  </a:solidFill>
                  <a:latin typeface="Times New Roman" pitchFamily="18" charset="0"/>
                </a:rPr>
                <a:t>.</a:t>
              </a:r>
              <a:endParaRPr lang="en-US" altLang="en-US">
                <a:latin typeface="Times New Roman" pitchFamily="18" charset="0"/>
              </a:endParaRPr>
            </a:p>
          </p:txBody>
        </p:sp>
        <p:sp>
          <p:nvSpPr>
            <p:cNvPr id="54301" name="Text Box 28"/>
            <p:cNvSpPr txBox="1">
              <a:spLocks noChangeArrowheads="1"/>
            </p:cNvSpPr>
            <p:nvPr/>
          </p:nvSpPr>
          <p:spPr bwMode="auto">
            <a:xfrm>
              <a:off x="7315200" y="5394325"/>
              <a:ext cx="311150" cy="701675"/>
            </a:xfrm>
            <a:prstGeom prst="rect">
              <a:avLst/>
            </a:prstGeom>
            <a:noFill/>
            <a:ln w="12700">
              <a:noFill/>
              <a:miter lim="800000"/>
              <a:headEnd type="none" w="sm" len="sm"/>
              <a:tailEnd type="none" w="sm" len="sm"/>
            </a:ln>
          </p:spPr>
          <p:txBody>
            <a:bodyPr wrap="none">
              <a:spAutoFit/>
            </a:bodyPr>
            <a:lstStyle/>
            <a:p>
              <a:pPr eaLnBrk="0" hangingPunct="0"/>
              <a:r>
                <a:rPr lang="en-US" altLang="en-US" sz="4000" b="1">
                  <a:solidFill>
                    <a:srgbClr val="000000"/>
                  </a:solidFill>
                  <a:latin typeface="Times New Roman" pitchFamily="18" charset="0"/>
                </a:rPr>
                <a:t>.</a:t>
              </a:r>
              <a:endParaRPr lang="en-US" altLang="en-US">
                <a:latin typeface="Times New Roman" pitchFamily="18" charset="0"/>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p:spPr>
        <p:txBody>
          <a:bodyPr/>
          <a:lstStyle/>
          <a:p>
            <a:fld id="{94B7E88B-2431-4B13-8A89-0AAD944A037F}" type="slidenum">
              <a:rPr lang="en-US" altLang="en-US" smtClean="0"/>
              <a:pPr/>
              <a:t>17</a:t>
            </a:fld>
            <a:endParaRPr lang="en-US" altLang="en-US"/>
          </a:p>
        </p:txBody>
      </p:sp>
      <p:sp>
        <p:nvSpPr>
          <p:cNvPr id="55300" name="Rectangle 3"/>
          <p:cNvSpPr>
            <a:spLocks noGrp="1" noChangeArrowheads="1"/>
          </p:cNvSpPr>
          <p:nvPr>
            <p:ph type="body" idx="4294967295"/>
          </p:nvPr>
        </p:nvSpPr>
        <p:spPr>
          <a:xfrm>
            <a:off x="857250" y="1731818"/>
            <a:ext cx="7386205" cy="4745182"/>
          </a:xfrm>
          <a:noFill/>
        </p:spPr>
        <p:txBody>
          <a:bodyPr lIns="92075" tIns="46038" rIns="92075" bIns="46038">
            <a:normAutofit/>
          </a:bodyPr>
          <a:lstStyle/>
          <a:p>
            <a:pPr eaLnBrk="1" hangingPunct="1">
              <a:spcBef>
                <a:spcPts val="0"/>
              </a:spcBef>
            </a:pPr>
            <a:r>
              <a:rPr lang="en-US" altLang="en-US" sz="1800" i="1" dirty="0"/>
              <a:t>k</a:t>
            </a:r>
            <a:r>
              <a:rPr lang="en-US" altLang="en-US" sz="1800" dirty="0"/>
              <a:t>-NN for </a:t>
            </a:r>
            <a:r>
              <a:rPr lang="en-US" altLang="en-US" sz="1800" u="sng" dirty="0"/>
              <a:t>real-valued prediction</a:t>
            </a:r>
            <a:r>
              <a:rPr lang="en-US" altLang="en-US" sz="1800" dirty="0"/>
              <a:t> for a given unknown tuple</a:t>
            </a:r>
          </a:p>
          <a:p>
            <a:pPr lvl="1" eaLnBrk="1" hangingPunct="1">
              <a:spcBef>
                <a:spcPts val="0"/>
              </a:spcBef>
            </a:pPr>
            <a:r>
              <a:rPr lang="en-US" altLang="en-US" sz="1800" dirty="0"/>
              <a:t>Calculate the mean values of the</a:t>
            </a:r>
            <a:r>
              <a:rPr lang="en-US" altLang="en-US" sz="1800" i="1" dirty="0"/>
              <a:t> k</a:t>
            </a:r>
            <a:r>
              <a:rPr lang="en-US" altLang="en-US" sz="1800" dirty="0"/>
              <a:t> nearest neighbors</a:t>
            </a:r>
          </a:p>
          <a:p>
            <a:pPr eaLnBrk="1" hangingPunct="1">
              <a:spcBef>
                <a:spcPts val="0"/>
              </a:spcBef>
            </a:pPr>
            <a:r>
              <a:rPr lang="en-US" altLang="en-US" sz="1800" u="sng" dirty="0"/>
              <a:t>Distance-weighted</a:t>
            </a:r>
            <a:r>
              <a:rPr lang="en-US" altLang="en-US" sz="1800" dirty="0"/>
              <a:t> nearest neighbor algorithm</a:t>
            </a:r>
          </a:p>
          <a:p>
            <a:pPr lvl="1" eaLnBrk="1" hangingPunct="1">
              <a:spcBef>
                <a:spcPts val="0"/>
              </a:spcBef>
            </a:pPr>
            <a:r>
              <a:rPr lang="en-US" altLang="en-US" sz="1800" dirty="0"/>
              <a:t>Weight the contribution of each of the </a:t>
            </a:r>
            <a:r>
              <a:rPr lang="en-US" altLang="en-US" sz="1800" i="1" dirty="0"/>
              <a:t>k</a:t>
            </a:r>
            <a:r>
              <a:rPr lang="en-US" altLang="en-US" sz="1800" dirty="0"/>
              <a:t> neighbors according to their distance to the query </a:t>
            </a:r>
            <a:r>
              <a:rPr lang="en-US" altLang="en-US" sz="1800" i="1" dirty="0" err="1"/>
              <a:t>x</a:t>
            </a:r>
            <a:r>
              <a:rPr lang="en-US" altLang="en-US" sz="1800" i="1" baseline="-25000" dirty="0" err="1"/>
              <a:t>q</a:t>
            </a:r>
            <a:endParaRPr lang="en-US" altLang="en-US" sz="1800" dirty="0"/>
          </a:p>
          <a:p>
            <a:pPr lvl="2" eaLnBrk="1" hangingPunct="1">
              <a:spcBef>
                <a:spcPts val="0"/>
              </a:spcBef>
            </a:pPr>
            <a:r>
              <a:rPr lang="en-US" altLang="en-US" sz="1800" dirty="0"/>
              <a:t>Give greater weight to closer neighbors</a:t>
            </a:r>
          </a:p>
          <a:p>
            <a:pPr eaLnBrk="1" hangingPunct="1">
              <a:spcBef>
                <a:spcPts val="0"/>
              </a:spcBef>
            </a:pPr>
            <a:r>
              <a:rPr lang="en-US" altLang="en-US" sz="1800" u="sng" dirty="0"/>
              <a:t>Robust</a:t>
            </a:r>
            <a:r>
              <a:rPr lang="en-US" altLang="en-US" sz="1800" dirty="0"/>
              <a:t> to noisy data by averaging </a:t>
            </a:r>
            <a:r>
              <a:rPr lang="en-US" altLang="en-US" sz="1800" i="1" dirty="0"/>
              <a:t>k</a:t>
            </a:r>
            <a:r>
              <a:rPr lang="en-US" altLang="en-US" sz="1800" dirty="0"/>
              <a:t>-nearest neighbors</a:t>
            </a:r>
          </a:p>
          <a:p>
            <a:pPr eaLnBrk="1" hangingPunct="1">
              <a:spcBef>
                <a:spcPts val="0"/>
              </a:spcBef>
            </a:pPr>
            <a:r>
              <a:rPr lang="en-US" altLang="en-US" sz="1800" u="sng" dirty="0"/>
              <a:t>Curse of dimensionality</a:t>
            </a:r>
            <a:r>
              <a:rPr lang="en-US" altLang="en-US" sz="1800" dirty="0"/>
              <a:t>: distance between neighbors could be dominated by irrelevant attributes   </a:t>
            </a:r>
          </a:p>
          <a:p>
            <a:pPr lvl="1" eaLnBrk="1" hangingPunct="1">
              <a:spcBef>
                <a:spcPts val="0"/>
              </a:spcBef>
            </a:pPr>
            <a:r>
              <a:rPr lang="en-US" altLang="en-US" sz="1800" dirty="0"/>
              <a:t>To overcome it, axes stretch or elimination of least relevant attributes</a:t>
            </a:r>
          </a:p>
        </p:txBody>
      </p:sp>
      <p:graphicFrame>
        <p:nvGraphicFramePr>
          <p:cNvPr id="55301" name="Object 4"/>
          <p:cNvGraphicFramePr>
            <a:graphicFrameLocks noChangeAspect="1"/>
          </p:cNvGraphicFramePr>
          <p:nvPr/>
        </p:nvGraphicFramePr>
        <p:xfrm>
          <a:off x="6457950" y="2796875"/>
          <a:ext cx="1409700" cy="698500"/>
        </p:xfrm>
        <a:graphic>
          <a:graphicData uri="http://schemas.openxmlformats.org/presentationml/2006/ole">
            <mc:AlternateContent xmlns:mc="http://schemas.openxmlformats.org/markup-compatibility/2006">
              <mc:Choice xmlns:v="urn:schemas-microsoft-com:vml" Requires="v">
                <p:oleObj spid="_x0000_s1055799" name="Equation" r:id="rId4" imgW="1409700" imgH="698500" progId="Equation.3">
                  <p:embed/>
                </p:oleObj>
              </mc:Choice>
              <mc:Fallback>
                <p:oleObj name="Equation" r:id="rId4" imgW="1409700" imgH="6985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2796875"/>
                        <a:ext cx="14097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2"/>
          <p:cNvSpPr txBox="1">
            <a:spLocks noChangeArrowheads="1"/>
          </p:cNvSpPr>
          <p:nvPr/>
        </p:nvSpPr>
        <p:spPr>
          <a:xfrm>
            <a:off x="685800" y="834019"/>
            <a:ext cx="8286749" cy="860198"/>
          </a:xfrm>
          <a:prstGeom prst="rect">
            <a:avLst/>
          </a:prstGeom>
          <a:noFill/>
        </p:spPr>
        <p:txBody>
          <a:bodyPr vert="horz" lIns="92075" tIns="46038" rIns="92075" bIns="46038"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3600" b="1" i="0" u="none" strike="noStrike" kern="1200" cap="none" spc="0" normalizeH="0" baseline="0" noProof="0">
                <a:ln>
                  <a:noFill/>
                </a:ln>
                <a:solidFill>
                  <a:schemeClr val="tx1"/>
                </a:solidFill>
                <a:effectLst/>
                <a:uLnTx/>
                <a:uFillTx/>
                <a:latin typeface="+mj-lt"/>
                <a:ea typeface="+mj-ea"/>
                <a:cs typeface="+mj-cs"/>
              </a:rPr>
              <a:t>The </a:t>
            </a:r>
            <a:r>
              <a:rPr kumimoji="0" lang="en-US" altLang="en-US" sz="3600" b="1" i="1" u="none" strike="noStrike" kern="1200" cap="none" spc="0" normalizeH="0" baseline="0" noProof="0">
                <a:ln>
                  <a:noFill/>
                </a:ln>
                <a:solidFill>
                  <a:schemeClr val="tx1"/>
                </a:solidFill>
                <a:effectLst/>
                <a:uLnTx/>
                <a:uFillTx/>
                <a:latin typeface="+mj-lt"/>
                <a:ea typeface="+mj-ea"/>
                <a:cs typeface="+mj-cs"/>
              </a:rPr>
              <a:t>k</a:t>
            </a:r>
            <a:r>
              <a:rPr kumimoji="0" lang="en-US" altLang="en-US" sz="3600" b="1" i="0" u="none" strike="noStrike" kern="1200" cap="none" spc="0" normalizeH="0" baseline="0" noProof="0">
                <a:ln>
                  <a:noFill/>
                </a:ln>
                <a:solidFill>
                  <a:schemeClr val="tx1"/>
                </a:solidFill>
                <a:effectLst/>
                <a:uLnTx/>
                <a:uFillTx/>
                <a:latin typeface="+mj-lt"/>
                <a:ea typeface="+mj-ea"/>
                <a:cs typeface="+mj-cs"/>
              </a:rPr>
              <a:t>-Nearest Neighbor Algorithm</a:t>
            </a:r>
            <a:endParaRPr kumimoji="0" lang="en-US" altLang="en-US" sz="28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10" name="Group 9"/>
          <p:cNvGrpSpPr/>
          <p:nvPr/>
        </p:nvGrpSpPr>
        <p:grpSpPr>
          <a:xfrm>
            <a:off x="3266640" y="4576227"/>
            <a:ext cx="3466669" cy="1780123"/>
            <a:chOff x="1271586" y="4576227"/>
            <a:chExt cx="3466669" cy="1780123"/>
          </a:xfrm>
        </p:grpSpPr>
        <p:sp>
          <p:nvSpPr>
            <p:cNvPr id="8" name="Rectangle 7"/>
            <p:cNvSpPr/>
            <p:nvPr/>
          </p:nvSpPr>
          <p:spPr>
            <a:xfrm>
              <a:off x="2673927" y="5440096"/>
              <a:ext cx="2064328" cy="369332"/>
            </a:xfrm>
            <a:prstGeom prst="rect">
              <a:avLst/>
            </a:prstGeom>
          </p:spPr>
          <p:txBody>
            <a:bodyPr wrap="square">
              <a:spAutoFit/>
            </a:bodyPr>
            <a:lstStyle/>
            <a:p>
              <a:r>
                <a:rPr lang="en-US" dirty="0">
                  <a:hlinkClick r:id="rId6"/>
                </a:rPr>
                <a:t>How </a:t>
              </a:r>
              <a:r>
                <a:rPr lang="en-US" dirty="0" err="1">
                  <a:hlinkClick r:id="rId6"/>
                </a:rPr>
                <a:t>kNN</a:t>
              </a:r>
              <a:r>
                <a:rPr lang="en-US" dirty="0">
                  <a:hlinkClick r:id="rId6"/>
                </a:rPr>
                <a:t> Works</a:t>
              </a:r>
              <a:endParaRPr lang="en-US" dirty="0"/>
            </a:p>
          </p:txBody>
        </p:sp>
        <p:pic>
          <p:nvPicPr>
            <p:cNvPr id="1055748" name="Picture 4" descr="http://images.clipartpanda.com/tv-clipart-Funky_Old_TV_Vector_Clipart.png">
              <a:hlinkClick r:id="rId6"/>
            </p:cNvPr>
            <p:cNvPicPr>
              <a:picLocks noChangeAspect="1" noChangeArrowheads="1"/>
            </p:cNvPicPr>
            <p:nvPr/>
          </p:nvPicPr>
          <p:blipFill>
            <a:blip r:embed="rId7"/>
            <a:srcRect/>
            <a:stretch>
              <a:fillRect/>
            </a:stretch>
          </p:blipFill>
          <p:spPr bwMode="auto">
            <a:xfrm>
              <a:off x="1271586" y="4576227"/>
              <a:ext cx="1402341" cy="1780123"/>
            </a:xfrm>
            <a:prstGeom prst="rect">
              <a:avLst/>
            </a:prstGeom>
            <a:noFill/>
          </p:spPr>
        </p:pic>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3" name="Rectangle 3"/>
          <p:cNvSpPr>
            <a:spLocks noGrp="1" noChangeArrowheads="1"/>
          </p:cNvSpPr>
          <p:nvPr>
            <p:ph type="body" idx="4294967295"/>
          </p:nvPr>
        </p:nvSpPr>
        <p:spPr>
          <a:xfrm>
            <a:off x="857250" y="1676438"/>
            <a:ext cx="7580314" cy="1662998"/>
          </a:xfrm>
        </p:spPr>
        <p:txBody>
          <a:bodyPr>
            <a:noAutofit/>
          </a:bodyPr>
          <a:lstStyle/>
          <a:p>
            <a:pPr marL="342900" indent="-342900">
              <a:lnSpc>
                <a:spcPct val="90000"/>
              </a:lnSpc>
              <a:spcBef>
                <a:spcPct val="20000"/>
              </a:spcBef>
            </a:pPr>
            <a:r>
              <a:rPr lang="en-US" sz="1800" dirty="0"/>
              <a:t>Euclidean Distance</a:t>
            </a:r>
          </a:p>
          <a:p>
            <a:pPr marL="742950" lvl="1" indent="-285750">
              <a:lnSpc>
                <a:spcPct val="90000"/>
              </a:lnSpc>
              <a:spcBef>
                <a:spcPct val="20000"/>
              </a:spcBef>
            </a:pPr>
            <a:endParaRPr lang="en-US" sz="1800" dirty="0"/>
          </a:p>
          <a:p>
            <a:pPr marL="742950" lvl="1" indent="-285750">
              <a:lnSpc>
                <a:spcPct val="90000"/>
              </a:lnSpc>
              <a:spcBef>
                <a:spcPct val="20000"/>
              </a:spcBef>
              <a:buFont typeface="Arial" pitchFamily="34" charset="0"/>
              <a:buNone/>
            </a:pPr>
            <a:endParaRPr lang="en-US" sz="1800" dirty="0"/>
          </a:p>
          <a:p>
            <a:pPr marL="283464" lvl="1" indent="-285750">
              <a:lnSpc>
                <a:spcPct val="90000"/>
              </a:lnSpc>
              <a:spcBef>
                <a:spcPct val="20000"/>
              </a:spcBef>
              <a:buFont typeface="Arial" pitchFamily="34" charset="0"/>
              <a:buNone/>
            </a:pPr>
            <a:r>
              <a:rPr lang="en-US" sz="1800" dirty="0"/>
              <a:t>	Where </a:t>
            </a:r>
            <a:r>
              <a:rPr lang="en-US" sz="1800" i="1" dirty="0"/>
              <a:t>n</a:t>
            </a:r>
            <a:r>
              <a:rPr lang="en-US" sz="1800" dirty="0"/>
              <a:t> is the number of dimensions (attributes) and </a:t>
            </a:r>
            <a:r>
              <a:rPr lang="en-US" sz="1800" i="1" dirty="0" err="1"/>
              <a:t>p</a:t>
            </a:r>
            <a:r>
              <a:rPr lang="en-US" sz="1800" i="1" baseline="-25000" dirty="0" err="1"/>
              <a:t>k</a:t>
            </a:r>
            <a:r>
              <a:rPr lang="en-US" sz="1800" dirty="0"/>
              <a:t> and </a:t>
            </a:r>
            <a:r>
              <a:rPr lang="en-US" sz="1800" i="1" dirty="0" err="1"/>
              <a:t>q</a:t>
            </a:r>
            <a:r>
              <a:rPr lang="en-US" sz="1800" i="1" baseline="-25000" dirty="0" err="1"/>
              <a:t>k</a:t>
            </a:r>
            <a:r>
              <a:rPr lang="en-US" sz="1800" dirty="0"/>
              <a:t> are, respectively, the </a:t>
            </a:r>
            <a:r>
              <a:rPr lang="en-US" sz="1800" dirty="0" err="1"/>
              <a:t>k</a:t>
            </a:r>
            <a:r>
              <a:rPr lang="en-US" sz="1800" baseline="30000" dirty="0" err="1"/>
              <a:t>th</a:t>
            </a:r>
            <a:r>
              <a:rPr lang="en-US" sz="1800" dirty="0"/>
              <a:t> attributes (components) or data objects </a:t>
            </a:r>
            <a:r>
              <a:rPr lang="en-US" sz="1800" i="1" dirty="0"/>
              <a:t>p</a:t>
            </a:r>
            <a:r>
              <a:rPr lang="en-US" sz="1800" dirty="0"/>
              <a:t> and </a:t>
            </a:r>
            <a:r>
              <a:rPr lang="en-US" sz="1800" i="1" dirty="0"/>
              <a:t>q</a:t>
            </a:r>
            <a:r>
              <a:rPr lang="en-US" sz="1800" dirty="0"/>
              <a:t>.</a:t>
            </a:r>
          </a:p>
        </p:txBody>
      </p:sp>
      <p:graphicFrame>
        <p:nvGraphicFramePr>
          <p:cNvPr id="880644" name="Object 4"/>
          <p:cNvGraphicFramePr>
            <a:graphicFrameLocks noChangeAspect="1"/>
          </p:cNvGraphicFramePr>
          <p:nvPr/>
        </p:nvGraphicFramePr>
        <p:xfrm>
          <a:off x="4648381" y="1701172"/>
          <a:ext cx="2617833" cy="864704"/>
        </p:xfrm>
        <a:graphic>
          <a:graphicData uri="http://schemas.openxmlformats.org/presentationml/2006/ole">
            <mc:AlternateContent xmlns:mc="http://schemas.openxmlformats.org/markup-compatibility/2006">
              <mc:Choice xmlns:v="urn:schemas-microsoft-com:vml" Requires="v">
                <p:oleObj spid="_x0000_s958678" name="Equation" r:id="rId3" imgW="1346040" imgH="444240" progId="Equation.3">
                  <p:embed/>
                </p:oleObj>
              </mc:Choice>
              <mc:Fallback>
                <p:oleObj name="Equation" r:id="rId3" imgW="1346040" imgH="4442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381" y="1701172"/>
                        <a:ext cx="2617833" cy="8647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7571" name="Object 3"/>
          <p:cNvGraphicFramePr>
            <a:graphicFrameLocks noChangeAspect="1"/>
          </p:cNvGraphicFramePr>
          <p:nvPr/>
        </p:nvGraphicFramePr>
        <p:xfrm>
          <a:off x="457200" y="3477986"/>
          <a:ext cx="3244850" cy="2368550"/>
        </p:xfrm>
        <a:graphic>
          <a:graphicData uri="http://schemas.openxmlformats.org/presentationml/2006/ole">
            <mc:AlternateContent xmlns:mc="http://schemas.openxmlformats.org/markup-compatibility/2006">
              <mc:Choice xmlns:v="urn:schemas-microsoft-com:vml" Requires="v">
                <p:oleObj spid="_x0000_s958679" name="VISIO" r:id="rId5" imgW="3636000" imgH="2653920" progId="">
                  <p:embed/>
                </p:oleObj>
              </mc:Choice>
              <mc:Fallback>
                <p:oleObj name="VISIO" r:id="rId5" imgW="3636000" imgH="265392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477986"/>
                        <a:ext cx="3244850" cy="236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7572" name="Object 4"/>
          <p:cNvGraphicFramePr>
            <a:graphicFrameLocks noChangeAspect="1"/>
          </p:cNvGraphicFramePr>
          <p:nvPr/>
        </p:nvGraphicFramePr>
        <p:xfrm>
          <a:off x="4437064" y="3477986"/>
          <a:ext cx="2962275" cy="1363663"/>
        </p:xfrm>
        <a:graphic>
          <a:graphicData uri="http://schemas.openxmlformats.org/presentationml/2006/ole">
            <mc:AlternateContent xmlns:mc="http://schemas.openxmlformats.org/markup-compatibility/2006">
              <mc:Choice xmlns:v="urn:schemas-microsoft-com:vml" Requires="v">
                <p:oleObj spid="_x0000_s958680" name="Worksheet" r:id="rId7" imgW="2169000" imgH="936720" progId="Excel.Sheet.8">
                  <p:embed/>
                </p:oleObj>
              </mc:Choice>
              <mc:Fallback>
                <p:oleObj name="Worksheet" r:id="rId7" imgW="2169000" imgH="936720" progId="Excel.Sheet.8">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7064" y="3477986"/>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7573" name="Object 5"/>
          <p:cNvGraphicFramePr>
            <a:graphicFrameLocks noChangeAspect="1"/>
          </p:cNvGraphicFramePr>
          <p:nvPr/>
        </p:nvGraphicFramePr>
        <p:xfrm>
          <a:off x="4437064" y="4841649"/>
          <a:ext cx="4421187" cy="1365250"/>
        </p:xfrm>
        <a:graphic>
          <a:graphicData uri="http://schemas.openxmlformats.org/presentationml/2006/ole">
            <mc:AlternateContent xmlns:mc="http://schemas.openxmlformats.org/markup-compatibility/2006">
              <mc:Choice xmlns:v="urn:schemas-microsoft-com:vml" Requires="v">
                <p:oleObj spid="_x0000_s958681" name="Worksheet" r:id="rId9" imgW="3609000" imgH="936720" progId="Excel.Sheet.8">
                  <p:embed/>
                </p:oleObj>
              </mc:Choice>
              <mc:Fallback>
                <p:oleObj name="Worksheet" r:id="rId9" imgW="3609000" imgH="936720" progId="Excel.Sheet.8">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7064" y="4841649"/>
                        <a:ext cx="4421187"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5"/>
          <p:cNvSpPr txBox="1">
            <a:spLocks noChangeArrowheads="1"/>
          </p:cNvSpPr>
          <p:nvPr/>
        </p:nvSpPr>
        <p:spPr bwMode="auto">
          <a:xfrm rot="16200000">
            <a:off x="3425372" y="5201108"/>
            <a:ext cx="1365250" cy="646331"/>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square">
            <a:spAutoFit/>
          </a:bodyPr>
          <a:lstStyle/>
          <a:p>
            <a:pPr>
              <a:spcBef>
                <a:spcPct val="50000"/>
              </a:spcBef>
            </a:pPr>
            <a:r>
              <a:rPr lang="en-US" dirty="0">
                <a:solidFill>
                  <a:schemeClr val="tx1"/>
                </a:solidFill>
              </a:rPr>
              <a:t>Distance Matrix</a:t>
            </a:r>
          </a:p>
        </p:txBody>
      </p:sp>
      <p:sp>
        <p:nvSpPr>
          <p:cNvPr id="9" name="Rectangle 2"/>
          <p:cNvSpPr>
            <a:spLocks noGrp="1" noChangeArrowheads="1"/>
          </p:cNvSpPr>
          <p:nvPr>
            <p:ph type="title" idx="4294967295"/>
          </p:nvPr>
        </p:nvSpPr>
        <p:spPr>
          <a:xfrm>
            <a:off x="685800" y="834019"/>
            <a:ext cx="8286749" cy="860198"/>
          </a:xfrm>
          <a:noFill/>
        </p:spPr>
        <p:txBody>
          <a:bodyPr lIns="92075" tIns="46038" rIns="92075" bIns="46038" anchor="ctr">
            <a:noAutofit/>
          </a:bodyPr>
          <a:lstStyle/>
          <a:p>
            <a:pPr eaLnBrk="1" hangingPunct="1"/>
            <a:r>
              <a:rPr lang="en-US" altLang="en-US" sz="3600" b="1" dirty="0"/>
              <a:t>The </a:t>
            </a:r>
            <a:r>
              <a:rPr lang="en-US" altLang="en-US" sz="3600" b="1" i="1" dirty="0"/>
              <a:t>k</a:t>
            </a:r>
            <a:r>
              <a:rPr lang="en-US" altLang="en-US" sz="3600" b="1" dirty="0"/>
              <a:t>-Nearest Neighbor Algorithm</a:t>
            </a:r>
            <a:endParaRPr lang="en-US" altLang="en-US" sz="28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Lab in R: K Nearest neighbor</a:t>
            </a:r>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19</a:t>
            </a:fld>
            <a:endParaRPr lang="en-US"/>
          </a:p>
        </p:txBody>
      </p:sp>
    </p:spTree>
    <p:extLst>
      <p:ext uri="{BB962C8B-B14F-4D97-AF65-F5344CB8AC3E}">
        <p14:creationId xmlns:p14="http://schemas.microsoft.com/office/powerpoint/2010/main" val="2261859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Slide Number Placeholder 5"/>
          <p:cNvSpPr>
            <a:spLocks noGrp="1"/>
          </p:cNvSpPr>
          <p:nvPr>
            <p:ph type="sldNum" sz="quarter" idx="12"/>
          </p:nvPr>
        </p:nvSpPr>
        <p:spPr>
          <a:noFill/>
          <a:ln>
            <a:miter lim="800000"/>
            <a:headEnd/>
            <a:tailEnd/>
          </a:ln>
        </p:spPr>
        <p:txBody>
          <a:bodyPr/>
          <a:lstStyle/>
          <a:p>
            <a:fld id="{0977144D-24B7-4ACF-AC8D-820DCAB97715}" type="slidenum">
              <a:rPr lang="en-US"/>
              <a:pPr/>
              <a:t>2</a:t>
            </a:fld>
            <a:endParaRPr lang="en-US"/>
          </a:p>
        </p:txBody>
      </p:sp>
      <p:sp>
        <p:nvSpPr>
          <p:cNvPr id="9218" name="Rectangle 2"/>
          <p:cNvSpPr>
            <a:spLocks noGrp="1" noChangeArrowheads="1"/>
          </p:cNvSpPr>
          <p:nvPr>
            <p:ph type="title" idx="4294967295"/>
          </p:nvPr>
        </p:nvSpPr>
        <p:spPr>
          <a:xfrm>
            <a:off x="569763" y="750889"/>
            <a:ext cx="8115300" cy="860198"/>
          </a:xfrm>
        </p:spPr>
        <p:txBody>
          <a:bodyPr>
            <a:noAutofit/>
          </a:bodyPr>
          <a:lstStyle/>
          <a:p>
            <a:pPr eaLnBrk="1" hangingPunct="1"/>
            <a:r>
              <a:rPr lang="en-US" sz="3600" b="1" dirty="0">
                <a:solidFill>
                  <a:schemeClr val="accent1">
                    <a:lumMod val="75000"/>
                  </a:schemeClr>
                </a:solidFill>
              </a:rPr>
              <a:t>Welcome Back! Classification—A Two-Step Process </a:t>
            </a:r>
          </a:p>
        </p:txBody>
      </p:sp>
      <p:graphicFrame>
        <p:nvGraphicFramePr>
          <p:cNvPr id="5" name="Diagram 4"/>
          <p:cNvGraphicFramePr/>
          <p:nvPr/>
        </p:nvGraphicFramePr>
        <p:xfrm>
          <a:off x="571500" y="1709060"/>
          <a:ext cx="8115300" cy="4647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ight Arrow 5"/>
          <p:cNvSpPr/>
          <p:nvPr/>
        </p:nvSpPr>
        <p:spPr>
          <a:xfrm>
            <a:off x="3768431" y="2521525"/>
            <a:ext cx="1717964" cy="54032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164745"/>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57251" y="750889"/>
            <a:ext cx="7391400" cy="860198"/>
          </a:xfrm>
        </p:spPr>
        <p:txBody>
          <a:bodyPr>
            <a:normAutofit fontScale="90000"/>
          </a:bodyPr>
          <a:lstStyle/>
          <a:p>
            <a:r>
              <a:rPr lang="en-US" sz="3600" b="1" dirty="0"/>
              <a:t>Lab 3 in R: K NEAREST NEIGHBOR</a:t>
            </a:r>
          </a:p>
        </p:txBody>
      </p:sp>
      <p:pic>
        <p:nvPicPr>
          <p:cNvPr id="5" name="Picture 4"/>
          <p:cNvPicPr>
            <a:picLocks noChangeAspect="1"/>
          </p:cNvPicPr>
          <p:nvPr/>
        </p:nvPicPr>
        <p:blipFill>
          <a:blip r:embed="rId2"/>
          <a:stretch>
            <a:fillRect/>
          </a:stretch>
        </p:blipFill>
        <p:spPr>
          <a:xfrm>
            <a:off x="734776" y="1719617"/>
            <a:ext cx="4181452" cy="4783184"/>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4839554" y="1719617"/>
            <a:ext cx="3852106" cy="4783184"/>
          </a:xfrm>
          <a:prstGeom prst="rect">
            <a:avLst/>
          </a:prstGeom>
          <a:ln>
            <a:solidFill>
              <a:schemeClr val="tx1"/>
            </a:solidFill>
          </a:ln>
        </p:spPr>
      </p:pic>
      <p:sp>
        <p:nvSpPr>
          <p:cNvPr id="6" name="TextBox 5"/>
          <p:cNvSpPr txBox="1"/>
          <p:nvPr/>
        </p:nvSpPr>
        <p:spPr>
          <a:xfrm>
            <a:off x="3412627" y="2910880"/>
            <a:ext cx="1426927" cy="923330"/>
          </a:xfrm>
          <a:prstGeom prst="rect">
            <a:avLst/>
          </a:prstGeom>
          <a:noFill/>
        </p:spPr>
        <p:txBody>
          <a:bodyPr wrap="square" rtlCol="0">
            <a:spAutoFit/>
          </a:bodyPr>
          <a:lstStyle/>
          <a:p>
            <a:r>
              <a:rPr lang="en-US" b="1" dirty="0"/>
              <a:t>Example 1</a:t>
            </a:r>
            <a:r>
              <a:rPr lang="en-US" dirty="0"/>
              <a:t>:  Forensic Glass Data</a:t>
            </a:r>
          </a:p>
        </p:txBody>
      </p:sp>
    </p:spTree>
    <p:extLst>
      <p:ext uri="{BB962C8B-B14F-4D97-AF65-F5344CB8AC3E}">
        <p14:creationId xmlns:p14="http://schemas.microsoft.com/office/powerpoint/2010/main" val="3060841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57251" y="750889"/>
            <a:ext cx="7391400" cy="860198"/>
          </a:xfrm>
        </p:spPr>
        <p:txBody>
          <a:bodyPr>
            <a:normAutofit fontScale="90000"/>
          </a:bodyPr>
          <a:lstStyle/>
          <a:p>
            <a:r>
              <a:rPr lang="en-US" sz="3600" b="1" dirty="0"/>
              <a:t>Lab 3 in R: K NEAREST NEIGHBOR</a:t>
            </a:r>
          </a:p>
        </p:txBody>
      </p:sp>
      <p:pic>
        <p:nvPicPr>
          <p:cNvPr id="2" name="Picture 1"/>
          <p:cNvPicPr>
            <a:picLocks noChangeAspect="1"/>
          </p:cNvPicPr>
          <p:nvPr/>
        </p:nvPicPr>
        <p:blipFill>
          <a:blip r:embed="rId2"/>
          <a:stretch>
            <a:fillRect/>
          </a:stretch>
        </p:blipFill>
        <p:spPr>
          <a:xfrm>
            <a:off x="287636" y="1692975"/>
            <a:ext cx="4065431" cy="4188796"/>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3438667" y="3725841"/>
            <a:ext cx="5500616" cy="2326124"/>
          </a:xfrm>
          <a:prstGeom prst="rect">
            <a:avLst/>
          </a:prstGeom>
          <a:ln>
            <a:solidFill>
              <a:schemeClr val="tx1"/>
            </a:solidFill>
          </a:ln>
        </p:spPr>
      </p:pic>
      <p:sp>
        <p:nvSpPr>
          <p:cNvPr id="6" name="TextBox 5"/>
          <p:cNvSpPr txBox="1"/>
          <p:nvPr/>
        </p:nvSpPr>
        <p:spPr>
          <a:xfrm>
            <a:off x="4681182" y="2320119"/>
            <a:ext cx="3583032" cy="369332"/>
          </a:xfrm>
          <a:prstGeom prst="rect">
            <a:avLst/>
          </a:prstGeom>
          <a:noFill/>
        </p:spPr>
        <p:txBody>
          <a:bodyPr wrap="none" rtlCol="0">
            <a:spAutoFit/>
          </a:bodyPr>
          <a:lstStyle/>
          <a:p>
            <a:r>
              <a:rPr lang="en-US" b="1" dirty="0"/>
              <a:t>Example 2</a:t>
            </a:r>
            <a:r>
              <a:rPr lang="en-US" dirty="0"/>
              <a:t>:  German Credit Data</a:t>
            </a:r>
          </a:p>
        </p:txBody>
      </p:sp>
    </p:spTree>
    <p:extLst>
      <p:ext uri="{BB962C8B-B14F-4D97-AF65-F5344CB8AC3E}">
        <p14:creationId xmlns:p14="http://schemas.microsoft.com/office/powerpoint/2010/main" val="1324601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22</a:t>
            </a:fld>
            <a:endParaRPr lang="en-US"/>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a:solidFill>
                  <a:schemeClr val="accent1">
                    <a:lumMod val="75000"/>
                  </a:schemeClr>
                </a:solidFill>
              </a:rPr>
              <a:t>Agenda</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250368262"/>
              </p:ext>
            </p:extLst>
          </p:nvPr>
        </p:nvGraphicFramePr>
        <p:xfrm>
          <a:off x="876299" y="1709738"/>
          <a:ext cx="7307001" cy="4206240"/>
        </p:xfrm>
        <a:graphic>
          <a:graphicData uri="http://schemas.openxmlformats.org/drawingml/2006/table">
            <a:tbl>
              <a:tblPr firstRow="1" firstCol="1" bandRow="1">
                <a:tableStyleId>{5C22544A-7EE6-4342-B048-85BDC9FD1C3A}</a:tableStyleId>
              </a:tblPr>
              <a:tblGrid>
                <a:gridCol w="465127">
                  <a:extLst>
                    <a:ext uri="{9D8B030D-6E8A-4147-A177-3AD203B41FA5}">
                      <a16:colId xmlns:a16="http://schemas.microsoft.com/office/drawing/2014/main" val="20000"/>
                    </a:ext>
                  </a:extLst>
                </a:gridCol>
                <a:gridCol w="1355592">
                  <a:extLst>
                    <a:ext uri="{9D8B030D-6E8A-4147-A177-3AD203B41FA5}">
                      <a16:colId xmlns:a16="http://schemas.microsoft.com/office/drawing/2014/main" val="20001"/>
                    </a:ext>
                  </a:extLst>
                </a:gridCol>
                <a:gridCol w="2484582">
                  <a:extLst>
                    <a:ext uri="{9D8B030D-6E8A-4147-A177-3AD203B41FA5}">
                      <a16:colId xmlns:a16="http://schemas.microsoft.com/office/drawing/2014/main" val="20002"/>
                    </a:ext>
                  </a:extLst>
                </a:gridCol>
                <a:gridCol w="3001700">
                  <a:extLst>
                    <a:ext uri="{9D8B030D-6E8A-4147-A177-3AD203B41FA5}">
                      <a16:colId xmlns:a16="http://schemas.microsoft.com/office/drawing/2014/main"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a:effectLst/>
                        </a:rPr>
                        <a:t>Reading</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Sunday 11:59 pm CST on Blackboard</a:t>
                      </a:r>
                      <a:endParaRPr lang="en-US"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600" dirty="0">
                          <a:solidFill>
                            <a:srgbClr val="000000"/>
                          </a:solidFill>
                          <a:effectLst/>
                          <a:latin typeface="Calibri"/>
                          <a:ea typeface="Times New Roman"/>
                          <a:cs typeface="Times New Roman"/>
                        </a:rPr>
                        <a:t>8</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solidFill>
                            <a:srgbClr val="000000"/>
                          </a:solidFill>
                          <a:effectLst/>
                          <a:latin typeface="Calibri"/>
                          <a:ea typeface="Times New Roman"/>
                          <a:cs typeface="Calibri"/>
                        </a:rPr>
                        <a:t>Classification:  </a:t>
                      </a:r>
                      <a:r>
                        <a:rPr lang="en-US" sz="1600">
                          <a:effectLst/>
                          <a:latin typeface="Calibri"/>
                          <a:ea typeface="Times New Roman"/>
                          <a:cs typeface="Calibri"/>
                        </a:rPr>
                        <a:t>Ensemble Learning, Neural Networks/ Deep Learning, Random Forest</a:t>
                      </a:r>
                      <a:endParaRPr lang="en-US" sz="1600">
                        <a:effectLst/>
                        <a:latin typeface="Calibri"/>
                        <a:ea typeface="Times New Roman"/>
                        <a:cs typeface="Times New Roman"/>
                      </a:endParaRPr>
                    </a:p>
                  </a:txBody>
                  <a:tcPr marL="68580" marR="68580" marT="0" marB="0"/>
                </a:tc>
                <a:tc>
                  <a:txBody>
                    <a:bodyPr/>
                    <a:lstStyle/>
                    <a:p>
                      <a:pPr marL="342900" marR="0" lvl="0" indent="-342900">
                        <a:lnSpc>
                          <a:spcPct val="115000"/>
                        </a:lnSpc>
                        <a:spcBef>
                          <a:spcPts val="0"/>
                        </a:spcBef>
                        <a:spcAft>
                          <a:spcPts val="0"/>
                        </a:spcAft>
                        <a:buFont typeface="Symbol"/>
                        <a:buChar char=""/>
                      </a:pPr>
                      <a:r>
                        <a:rPr lang="en-US" sz="1600" dirty="0">
                          <a:solidFill>
                            <a:srgbClr val="000000"/>
                          </a:solidFill>
                          <a:effectLst/>
                          <a:latin typeface="Calibri"/>
                          <a:ea typeface="Times New Roman"/>
                          <a:cs typeface="Calibri"/>
                        </a:rPr>
                        <a:t>Han/ </a:t>
                      </a:r>
                      <a:r>
                        <a:rPr lang="en-US" sz="1600" dirty="0" err="1">
                          <a:solidFill>
                            <a:srgbClr val="000000"/>
                          </a:solidFill>
                          <a:effectLst/>
                          <a:latin typeface="Calibri"/>
                          <a:ea typeface="Times New Roman"/>
                          <a:cs typeface="Calibri"/>
                        </a:rPr>
                        <a:t>Kamber</a:t>
                      </a:r>
                      <a:r>
                        <a:rPr lang="en-US" sz="1600" dirty="0">
                          <a:solidFill>
                            <a:srgbClr val="000000"/>
                          </a:solidFill>
                          <a:effectLst/>
                          <a:latin typeface="Calibri"/>
                          <a:ea typeface="Times New Roman"/>
                          <a:cs typeface="Calibri"/>
                        </a:rPr>
                        <a:t> 9.1-9.5</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dirty="0">
                          <a:effectLst/>
                          <a:latin typeface="Calibri"/>
                          <a:ea typeface="Times New Roman"/>
                          <a:cs typeface="Calibri"/>
                        </a:rPr>
                        <a:t>Witten/</a:t>
                      </a:r>
                      <a:r>
                        <a:rPr lang="en-US" sz="1600" dirty="0" err="1">
                          <a:effectLst/>
                          <a:latin typeface="Calibri"/>
                          <a:ea typeface="Times New Roman"/>
                          <a:cs typeface="Calibri"/>
                        </a:rPr>
                        <a:t>Eibe</a:t>
                      </a:r>
                      <a:r>
                        <a:rPr lang="en-US" sz="1600" dirty="0">
                          <a:effectLst/>
                          <a:latin typeface="Calibri"/>
                          <a:ea typeface="Times New Roman"/>
                          <a:cs typeface="Calibri"/>
                        </a:rPr>
                        <a:t> </a:t>
                      </a:r>
                      <a:r>
                        <a:rPr lang="en-US" sz="1600" dirty="0">
                          <a:solidFill>
                            <a:srgbClr val="000000"/>
                          </a:solidFill>
                          <a:effectLst/>
                          <a:latin typeface="Calibri"/>
                          <a:ea typeface="Times New Roman"/>
                          <a:cs typeface="Calibri"/>
                        </a:rPr>
                        <a:t>6,</a:t>
                      </a:r>
                      <a:r>
                        <a:rPr lang="en-US" sz="1600" dirty="0">
                          <a:effectLst/>
                          <a:latin typeface="Calibri"/>
                          <a:ea typeface="Times New Roman"/>
                          <a:cs typeface="Calibri"/>
                        </a:rPr>
                        <a:t>8,11.4</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dirty="0">
                          <a:effectLst/>
                          <a:latin typeface="Calibri"/>
                          <a:ea typeface="Times New Roman"/>
                          <a:cs typeface="Calibri"/>
                        </a:rPr>
                        <a:t>Zhao 4</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dirty="0" err="1">
                          <a:effectLst/>
                          <a:latin typeface="Calibri"/>
                          <a:ea typeface="Times New Roman"/>
                          <a:cs typeface="Calibri"/>
                        </a:rPr>
                        <a:t>Zacharski</a:t>
                      </a:r>
                      <a:r>
                        <a:rPr lang="en-US" sz="1600" dirty="0">
                          <a:effectLst/>
                          <a:latin typeface="Calibri"/>
                          <a:ea typeface="Times New Roman"/>
                          <a:cs typeface="Calibri"/>
                        </a:rPr>
                        <a:t> 5</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u="sng" dirty="0">
                          <a:solidFill>
                            <a:srgbClr val="0000FF"/>
                          </a:solidFill>
                          <a:effectLst/>
                          <a:latin typeface="Calibri"/>
                          <a:ea typeface="Times New Roman"/>
                          <a:cs typeface="Calibri"/>
                          <a:hlinkClick r:id="rId3"/>
                        </a:rPr>
                        <a:t>Random Forest with h2o (Tutorial)</a:t>
                      </a:r>
                      <a:r>
                        <a:rPr lang="en-US" sz="1600" dirty="0">
                          <a:solidFill>
                            <a:srgbClr val="000000"/>
                          </a:solidFill>
                          <a:effectLst/>
                          <a:latin typeface="Calibri"/>
                          <a:ea typeface="Times New Roman"/>
                          <a:cs typeface="Calibri"/>
                        </a:rPr>
                        <a:t>   OR</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u="sng" dirty="0">
                          <a:solidFill>
                            <a:srgbClr val="0000FF"/>
                          </a:solidFill>
                          <a:effectLst/>
                          <a:latin typeface="Calibri"/>
                          <a:ea typeface="Times New Roman"/>
                          <a:cs typeface="Calibri"/>
                          <a:hlinkClick r:id="rId4"/>
                        </a:rPr>
                        <a:t>Deep Learning with h2o (Tutorial)</a:t>
                      </a:r>
                      <a:r>
                        <a:rPr lang="en-US" sz="1600" dirty="0">
                          <a:solidFill>
                            <a:srgbClr val="000000"/>
                          </a:solidFill>
                          <a:effectLst/>
                          <a:latin typeface="Calibri"/>
                          <a:ea typeface="Times New Roman"/>
                          <a:cs typeface="Calibri"/>
                        </a:rPr>
                        <a:t> </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u="sng" dirty="0">
                          <a:solidFill>
                            <a:srgbClr val="0000FF"/>
                          </a:solidFill>
                          <a:effectLst/>
                          <a:latin typeface="Calibri"/>
                          <a:ea typeface="Times New Roman"/>
                          <a:cs typeface="Calibri"/>
                          <a:hlinkClick r:id="rId5"/>
                        </a:rPr>
                        <a:t>Weka Text Classification for First Time &amp; Beginner Users</a:t>
                      </a:r>
                      <a:endParaRPr lang="en-US" sz="1600" dirty="0">
                        <a:effectLst/>
                        <a:latin typeface="Calibri"/>
                        <a:ea typeface="Times New Roman"/>
                        <a:cs typeface="Times New Roman"/>
                      </a:endParaRPr>
                    </a:p>
                    <a:p>
                      <a:pPr marL="342900" marR="0" lvl="0" indent="-342900">
                        <a:lnSpc>
                          <a:spcPct val="115000"/>
                        </a:lnSpc>
                        <a:spcBef>
                          <a:spcPts val="0"/>
                        </a:spcBef>
                        <a:spcAft>
                          <a:spcPts val="1000"/>
                        </a:spcAft>
                        <a:buFont typeface="Symbol"/>
                        <a:buChar char=""/>
                      </a:pPr>
                      <a:r>
                        <a:rPr lang="en-US" sz="1600" dirty="0">
                          <a:solidFill>
                            <a:srgbClr val="000000"/>
                          </a:solidFill>
                          <a:effectLst/>
                          <a:latin typeface="Calibri"/>
                          <a:ea typeface="Times New Roman"/>
                          <a:cs typeface="Calibri"/>
                        </a:rPr>
                        <a:t>Other YouTube videos as posted</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b="1" dirty="0">
                          <a:effectLst/>
                          <a:latin typeface="Calibri"/>
                          <a:ea typeface="Times New Roman"/>
                          <a:cs typeface="Calibri"/>
                        </a:rPr>
                        <a:t>MW Quiz 8</a:t>
                      </a:r>
                      <a:r>
                        <a:rPr lang="en-US" sz="1600" dirty="0">
                          <a:effectLst/>
                          <a:latin typeface="Calibri"/>
                          <a:ea typeface="Times New Roman"/>
                          <a:cs typeface="Calibri"/>
                        </a:rPr>
                        <a:t>:  Neural Networks, Random Forest</a:t>
                      </a:r>
                      <a:endParaRPr lang="en-US" sz="1600" dirty="0">
                        <a:effectLst/>
                        <a:latin typeface="Calibri"/>
                        <a:ea typeface="Times New Roman"/>
                        <a:cs typeface="Times New Roman"/>
                      </a:endParaRPr>
                    </a:p>
                    <a:p>
                      <a:pPr marL="0" marR="0">
                        <a:lnSpc>
                          <a:spcPct val="115000"/>
                        </a:lnSpc>
                        <a:spcBef>
                          <a:spcPts val="0"/>
                        </a:spcBef>
                        <a:spcAft>
                          <a:spcPts val="1000"/>
                        </a:spcAft>
                      </a:pPr>
                      <a:r>
                        <a:rPr lang="en-US" sz="1600" b="1" dirty="0">
                          <a:effectLst/>
                          <a:latin typeface="Calibri"/>
                          <a:ea typeface="Times New Roman"/>
                          <a:cs typeface="Calibri"/>
                        </a:rPr>
                        <a:t>S</a:t>
                      </a:r>
                      <a:r>
                        <a:rPr lang="en-US" sz="1600" dirty="0">
                          <a:effectLst/>
                          <a:latin typeface="Calibri"/>
                          <a:ea typeface="Times New Roman"/>
                          <a:cs typeface="Calibri"/>
                        </a:rPr>
                        <a:t>:  </a:t>
                      </a:r>
                      <a:r>
                        <a:rPr lang="en-US" sz="1600" b="1" dirty="0">
                          <a:effectLst/>
                          <a:latin typeface="Calibri"/>
                          <a:ea typeface="Times New Roman"/>
                          <a:cs typeface="Calibri"/>
                        </a:rPr>
                        <a:t>FINAL_PROJECT_8</a:t>
                      </a:r>
                      <a:r>
                        <a:rPr lang="en-US" sz="1600" dirty="0">
                          <a:effectLst/>
                          <a:latin typeface="Calibri"/>
                          <a:ea typeface="Times New Roman"/>
                          <a:cs typeface="Calibri"/>
                        </a:rPr>
                        <a:t>:  Run your dataset through Neural Networks and Bagging algorithms in EITHER R or Python AND in h2o (use the tutorials as your technical guide).  How do the results compare to your previous classification analysis?</a:t>
                      </a:r>
                      <a:endParaRPr lang="en-US" sz="16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56588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Random forest</a:t>
            </a:r>
          </a:p>
        </p:txBody>
      </p:sp>
      <p:sp>
        <p:nvSpPr>
          <p:cNvPr id="6" name="Text Placeholder 5"/>
          <p:cNvSpPr>
            <a:spLocks noGrp="1"/>
          </p:cNvSpPr>
          <p:nvPr>
            <p:ph type="body" idx="1"/>
          </p:nvPr>
        </p:nvSpPr>
        <p:spPr>
          <a:xfrm>
            <a:off x="3508875" y="1925557"/>
            <a:ext cx="5460934" cy="719472"/>
          </a:xfrm>
        </p:spPr>
        <p:txBody>
          <a:bodyPr/>
          <a:lstStyle/>
          <a:p>
            <a:endParaRPr lang="en-US" dirty="0"/>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23</a:t>
            </a:fld>
            <a:endParaRPr lang="en-US"/>
          </a:p>
        </p:txBody>
      </p:sp>
    </p:spTree>
    <p:extLst>
      <p:ext uri="{BB962C8B-B14F-4D97-AF65-F5344CB8AC3E}">
        <p14:creationId xmlns:p14="http://schemas.microsoft.com/office/powerpoint/2010/main" val="4183163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r>
              <a:rPr lang="en-US" b="1" dirty="0"/>
              <a:t>Random Forest:  Introduction</a:t>
            </a:r>
          </a:p>
        </p:txBody>
      </p:sp>
      <p:sp>
        <p:nvSpPr>
          <p:cNvPr id="5" name="Rectangle 4"/>
          <p:cNvSpPr/>
          <p:nvPr/>
        </p:nvSpPr>
        <p:spPr>
          <a:xfrm>
            <a:off x="374072" y="1702598"/>
            <a:ext cx="5860473" cy="4770537"/>
          </a:xfrm>
          <a:prstGeom prst="rect">
            <a:avLst/>
          </a:prstGeom>
        </p:spPr>
        <p:txBody>
          <a:bodyPr wrap="square">
            <a:spAutoFit/>
          </a:bodyPr>
          <a:lstStyle/>
          <a:p>
            <a:pPr marL="285750" indent="-285750">
              <a:buFont typeface="Arial" panose="020B0604020202020204" pitchFamily="34" charset="0"/>
              <a:buChar char="•"/>
            </a:pPr>
            <a:r>
              <a:rPr lang="en-US" sz="1600" dirty="0"/>
              <a:t>Whenever you want to watch a movie, you ask your friend Ashley if she thinks you’ll like it.  To help Ashley decide for you, you give her some movies and tell her whether you liked each one or not (i.e., you give her a labeled training set).  This makes Ashley your decision tree.</a:t>
            </a:r>
          </a:p>
          <a:p>
            <a:pPr marL="285750" indent="-285750">
              <a:buFont typeface="Arial" panose="020B0604020202020204" pitchFamily="34" charset="0"/>
              <a:buChar char="•"/>
            </a:pPr>
            <a:r>
              <a:rPr lang="en-US" sz="1600" dirty="0"/>
              <a:t>Then, when you ask her if she thinks you’ll like movie X or not, she plays a 20 questions-like game with </a:t>
            </a:r>
            <a:r>
              <a:rPr lang="en-US" sz="1600" dirty="0">
                <a:hlinkClick r:id="rId2"/>
              </a:rPr>
              <a:t>IMDB</a:t>
            </a:r>
            <a:r>
              <a:rPr lang="en-US" sz="1600" dirty="0"/>
              <a:t>, asking questions like “Is X a romantic movie?”, “Does Johnny Depp star in X?”, and so on. She asks more informative questions first (i.e., she maximizes the information gain of each question), and gives you a yes/no answer at the end.</a:t>
            </a:r>
          </a:p>
          <a:p>
            <a:pPr marL="285750" indent="-285750">
              <a:buFont typeface="Arial" panose="020B0604020202020204" pitchFamily="34" charset="0"/>
              <a:buChar char="•"/>
            </a:pPr>
            <a:r>
              <a:rPr lang="en-US" sz="1600" dirty="0"/>
              <a:t>But Ashley is only human, so she doesn’t always generalize your preferences very well (i.e., she </a:t>
            </a:r>
            <a:r>
              <a:rPr lang="en-US" sz="1600" dirty="0" err="1"/>
              <a:t>overfits</a:t>
            </a:r>
            <a:r>
              <a:rPr lang="en-US" sz="1600" dirty="0"/>
              <a:t>). </a:t>
            </a:r>
          </a:p>
          <a:p>
            <a:pPr marL="285750" indent="-285750">
              <a:buFont typeface="Arial" panose="020B0604020202020204" pitchFamily="34" charset="0"/>
              <a:buChar char="•"/>
            </a:pPr>
            <a:r>
              <a:rPr lang="en-US" sz="1600" dirty="0"/>
              <a:t>In order to get more accurate recommendations, you’d like to ask more friends and watch movie X if most of them say they think you’ll like it. That is, instead of asking only Ashley, you want to ask Woody, Apple, and Rashid as well, and they vote on whether you’ll like a movie (i.e., </a:t>
            </a:r>
            <a:r>
              <a:rPr lang="en-US" sz="1600" b="1" dirty="0"/>
              <a:t>you build an ensemble classifier</a:t>
            </a:r>
            <a:r>
              <a:rPr lang="en-US" sz="1600" dirty="0"/>
              <a:t>, aka a forest in this case).</a:t>
            </a:r>
          </a:p>
        </p:txBody>
      </p:sp>
      <p:pic>
        <p:nvPicPr>
          <p:cNvPr id="1061890" name="Picture 2" descr="https://images-na.ssl-images-amazon.com/images/M/MV5BMTMwNjQwNzUzNF5BMl5BanBnXkFtZTcwNDk4NjQxNA@@._V1_UY317_CR111,0,214,317_AL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956" y="1702598"/>
            <a:ext cx="1728684" cy="2560714"/>
          </a:xfrm>
          <a:prstGeom prst="rect">
            <a:avLst/>
          </a:prstGeom>
          <a:noFill/>
          <a:extLst>
            <a:ext uri="{909E8E84-426E-40DD-AFC4-6F175D3DCCD1}">
              <a14:hiddenFill xmlns:a14="http://schemas.microsoft.com/office/drawing/2010/main">
                <a:solidFill>
                  <a:srgbClr val="FFFFFF"/>
                </a:solidFill>
              </a14:hiddenFill>
            </a:ext>
          </a:extLst>
        </p:spPr>
      </p:pic>
      <p:pic>
        <p:nvPicPr>
          <p:cNvPr id="10618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4545" y="4454641"/>
            <a:ext cx="824810" cy="1221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18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6461" y="4760625"/>
            <a:ext cx="911791" cy="1221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18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8252" y="4454641"/>
            <a:ext cx="1006335" cy="1006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9700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2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481" y="4186574"/>
            <a:ext cx="779170" cy="1176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idx="4294967295"/>
          </p:nvPr>
        </p:nvSpPr>
        <p:spPr>
          <a:xfrm>
            <a:off x="857251" y="750889"/>
            <a:ext cx="7391400" cy="860198"/>
          </a:xfrm>
        </p:spPr>
        <p:txBody>
          <a:bodyPr>
            <a:normAutofit fontScale="90000"/>
          </a:bodyPr>
          <a:lstStyle/>
          <a:p>
            <a:r>
              <a:rPr lang="en-US" b="1" dirty="0"/>
              <a:t>Random Forest:  Introduction</a:t>
            </a:r>
          </a:p>
        </p:txBody>
      </p:sp>
      <p:sp>
        <p:nvSpPr>
          <p:cNvPr id="5" name="Rectangle 4"/>
          <p:cNvSpPr/>
          <p:nvPr/>
        </p:nvSpPr>
        <p:spPr>
          <a:xfrm>
            <a:off x="289236" y="1696189"/>
            <a:ext cx="6268582" cy="4770537"/>
          </a:xfrm>
          <a:prstGeom prst="rect">
            <a:avLst/>
          </a:prstGeom>
        </p:spPr>
        <p:txBody>
          <a:bodyPr wrap="square">
            <a:spAutoFit/>
          </a:bodyPr>
          <a:lstStyle/>
          <a:p>
            <a:pPr marL="285750" indent="-285750">
              <a:buFont typeface="Arial" panose="020B0604020202020204" pitchFamily="34" charset="0"/>
              <a:buChar char="•"/>
            </a:pPr>
            <a:r>
              <a:rPr lang="en-US" sz="1600" dirty="0"/>
              <a:t>You don’t want each of your friends to do the same thing and give you the same answer, so you first give each of them slightly different data.* </a:t>
            </a:r>
          </a:p>
          <a:p>
            <a:pPr marL="285750" indent="-285750">
              <a:buFont typeface="Arial" panose="020B0604020202020204" pitchFamily="34" charset="0"/>
              <a:buChar char="•"/>
            </a:pPr>
            <a:r>
              <a:rPr lang="en-US" sz="1600" dirty="0"/>
              <a:t>So instead of giving your friends the same data you gave Ashley, you give them slightly different versions. You don’t change your love/hate decisions, you just say you love/hate some movies a little more or less (formally, </a:t>
            </a:r>
            <a:r>
              <a:rPr lang="en-US" sz="1600" b="1" dirty="0"/>
              <a:t>you give each of your friends a bootstrapped version of your original training data</a:t>
            </a:r>
            <a:r>
              <a:rPr lang="en-US" sz="1600" dirty="0"/>
              <a:t>). For example, you tell Ashley that you liked </a:t>
            </a:r>
            <a:r>
              <a:rPr lang="en-US" sz="1600" i="1" dirty="0"/>
              <a:t>Black Swan </a:t>
            </a:r>
            <a:r>
              <a:rPr lang="en-US" sz="1600" dirty="0"/>
              <a:t>and </a:t>
            </a:r>
            <a:r>
              <a:rPr lang="en-US" sz="1600" i="1" dirty="0"/>
              <a:t>Harry Potter </a:t>
            </a:r>
            <a:r>
              <a:rPr lang="en-US" sz="1600" dirty="0"/>
              <a:t>and disliked </a:t>
            </a:r>
            <a:r>
              <a:rPr lang="en-US" sz="1600" i="1" dirty="0"/>
              <a:t>Avatar,</a:t>
            </a:r>
            <a:r>
              <a:rPr lang="en-US" sz="1600" dirty="0"/>
              <a:t> and Woody that you watched </a:t>
            </a:r>
            <a:r>
              <a:rPr lang="en-US" sz="1600" i="1" dirty="0"/>
              <a:t>Black Swan </a:t>
            </a:r>
            <a:r>
              <a:rPr lang="en-US" sz="1600" dirty="0"/>
              <a:t>twice, you disliked </a:t>
            </a:r>
            <a:r>
              <a:rPr lang="en-US" sz="1600" i="1" dirty="0"/>
              <a:t>Avatar</a:t>
            </a:r>
            <a:r>
              <a:rPr lang="en-US" sz="1600" dirty="0"/>
              <a:t>, and don’t mention </a:t>
            </a:r>
            <a:r>
              <a:rPr lang="en-US" sz="1600" i="1" dirty="0"/>
              <a:t>Harry Potter </a:t>
            </a:r>
            <a:r>
              <a:rPr lang="en-US" sz="1600" dirty="0"/>
              <a:t>at all.</a:t>
            </a:r>
          </a:p>
          <a:p>
            <a:pPr marL="285750" indent="-285750">
              <a:buFont typeface="Arial" panose="020B0604020202020204" pitchFamily="34" charset="0"/>
              <a:buChar char="•"/>
            </a:pPr>
            <a:r>
              <a:rPr lang="en-US" sz="1600" dirty="0"/>
              <a:t>By using this ensemble, you hope that while each of your friends gives somewhat idiosyncratic recommendations (Ashley thinks you like vampire movies more than you do, Woody thinks you like Pixar movies, and Rashid thinks you just hate everything), the errors get canceled out in the majority. Thus, </a:t>
            </a:r>
            <a:r>
              <a:rPr lang="en-US" sz="1600" b="1" dirty="0"/>
              <a:t>your friends now form a bagged (bootstrap aggregated) forest of your movie preferences</a:t>
            </a:r>
            <a:r>
              <a:rPr lang="en-US" sz="1600" dirty="0"/>
              <a:t>.</a:t>
            </a:r>
          </a:p>
        </p:txBody>
      </p:sp>
      <p:grpSp>
        <p:nvGrpSpPr>
          <p:cNvPr id="2" name="Group 1"/>
          <p:cNvGrpSpPr/>
          <p:nvPr/>
        </p:nvGrpSpPr>
        <p:grpSpPr>
          <a:xfrm>
            <a:off x="6749483" y="1741355"/>
            <a:ext cx="1663348" cy="2229714"/>
            <a:chOff x="6628744" y="1860406"/>
            <a:chExt cx="1880636" cy="2520988"/>
          </a:xfrm>
        </p:grpSpPr>
        <p:pic>
          <p:nvPicPr>
            <p:cNvPr id="6" name="Picture 2" descr="https://images-na.ssl-images-amazon.com/images/M/MV5BMTMwNjQwNzUzNF5BMl5BanBnXkFtZTcwNDk4NjQxNA@@._V1_UY317_CR111,0,214,317_AL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744" y="1860406"/>
              <a:ext cx="815233" cy="12076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4570" y="3159596"/>
              <a:ext cx="824810" cy="1221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7589" y="1860406"/>
              <a:ext cx="911791" cy="1221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8744" y="3159596"/>
              <a:ext cx="1006335" cy="1006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6291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0583" y="3971069"/>
            <a:ext cx="789420" cy="1127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291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2697" y="4774848"/>
            <a:ext cx="751828" cy="1127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2918" name="Picture 6" descr="http://www.jkrowling.com/uploads/images/large/timeline-image-harry-potter-and-the-chamber-of-secrets-film-1332770288.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28766" y="4489097"/>
            <a:ext cx="761227" cy="1127743"/>
          </a:xfrm>
          <a:prstGeom prst="rect">
            <a:avLst/>
          </a:prstGeom>
          <a:noFill/>
          <a:extLst>
            <a:ext uri="{909E8E84-426E-40DD-AFC4-6F175D3DCCD1}">
              <a14:hiddenFill xmlns:a14="http://schemas.microsoft.com/office/drawing/2010/main">
                <a:solidFill>
                  <a:srgbClr val="FFFFFF"/>
                </a:solidFill>
              </a14:hiddenFill>
            </a:ext>
          </a:extLst>
        </p:spPr>
      </p:pic>
      <p:pic>
        <p:nvPicPr>
          <p:cNvPr id="106291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4715" y="5449344"/>
            <a:ext cx="858116" cy="1270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2871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57251" y="750889"/>
            <a:ext cx="7391400" cy="860198"/>
          </a:xfrm>
        </p:spPr>
        <p:txBody>
          <a:bodyPr>
            <a:normAutofit fontScale="90000"/>
          </a:bodyPr>
          <a:lstStyle/>
          <a:p>
            <a:r>
              <a:rPr lang="en-US" b="1" dirty="0"/>
              <a:t>Random Forest:  Introduction</a:t>
            </a:r>
          </a:p>
        </p:txBody>
      </p:sp>
      <p:sp>
        <p:nvSpPr>
          <p:cNvPr id="5" name="Rectangle 4"/>
          <p:cNvSpPr/>
          <p:nvPr/>
        </p:nvSpPr>
        <p:spPr>
          <a:xfrm>
            <a:off x="549563" y="1702598"/>
            <a:ext cx="6528955" cy="4278094"/>
          </a:xfrm>
          <a:prstGeom prst="rect">
            <a:avLst/>
          </a:prstGeom>
        </p:spPr>
        <p:txBody>
          <a:bodyPr wrap="square">
            <a:spAutoFit/>
          </a:bodyPr>
          <a:lstStyle/>
          <a:p>
            <a:pPr marL="285750" indent="-285750" fontAlgn="base">
              <a:buFont typeface="Arial" panose="020B0604020202020204" pitchFamily="34" charset="0"/>
              <a:buChar char="•"/>
            </a:pPr>
            <a:r>
              <a:rPr lang="en-US" sz="1600" dirty="0"/>
              <a:t>There’s still one problem with your data, however. While you loved both </a:t>
            </a:r>
            <a:r>
              <a:rPr lang="en-US" sz="1600" i="1" dirty="0"/>
              <a:t>Titanic</a:t>
            </a:r>
            <a:r>
              <a:rPr lang="en-US" sz="1600" dirty="0"/>
              <a:t> and </a:t>
            </a:r>
            <a:r>
              <a:rPr lang="en-US" sz="1600" i="1" dirty="0"/>
              <a:t>Inception</a:t>
            </a:r>
            <a:r>
              <a:rPr lang="en-US" sz="1600" dirty="0"/>
              <a:t>, it wasn’t because you like movies that star </a:t>
            </a:r>
            <a:r>
              <a:rPr lang="en-US" sz="1600" dirty="0" err="1"/>
              <a:t>Leonardio</a:t>
            </a:r>
            <a:r>
              <a:rPr lang="en-US" sz="1600" dirty="0"/>
              <a:t> DiCaprio. Maybe you liked both movies for other reasons. Thus, you don’t want your friends to all base their recommendations on whether Leo is in a movie or not. So when each friend asks IMDB a question, only a random subset of the possible questions is allowed (i.e., </a:t>
            </a:r>
            <a:r>
              <a:rPr lang="en-US" sz="1600" b="1" dirty="0"/>
              <a:t>when you’re building a decision tree, at each node you use some randomness in selecting the attribute to split on</a:t>
            </a:r>
            <a:r>
              <a:rPr lang="en-US" sz="1600" dirty="0"/>
              <a:t>, say by randomly selecting an attribute or by selecting an attribute from a random subset). </a:t>
            </a:r>
          </a:p>
          <a:p>
            <a:pPr marL="285750" indent="-285750" fontAlgn="base">
              <a:buFont typeface="Arial" panose="020B0604020202020204" pitchFamily="34" charset="0"/>
              <a:buChar char="•"/>
            </a:pPr>
            <a:r>
              <a:rPr lang="en-US" sz="1600" dirty="0"/>
              <a:t>This means your friends aren’t allowed to ask whether Leonardo DiCaprio is in the movie whenever they want. So whereas previously you injected randomness at the data level, by perturbing your movie preferences slightly, now you’re injecting randomness at the model level, by making your friends ask different questions at different times.</a:t>
            </a:r>
          </a:p>
          <a:p>
            <a:pPr marL="285750" indent="-285750" fontAlgn="base">
              <a:buFont typeface="Arial" panose="020B0604020202020204" pitchFamily="34" charset="0"/>
              <a:buChar char="•"/>
            </a:pPr>
            <a:r>
              <a:rPr lang="en-US" sz="1600" dirty="0"/>
              <a:t>And so </a:t>
            </a:r>
            <a:r>
              <a:rPr lang="en-US" sz="1600" b="1" dirty="0"/>
              <a:t>your friends now form a random forest</a:t>
            </a:r>
            <a:r>
              <a:rPr lang="en-US" sz="1600" dirty="0"/>
              <a:t>.</a:t>
            </a:r>
          </a:p>
        </p:txBody>
      </p:sp>
      <p:grpSp>
        <p:nvGrpSpPr>
          <p:cNvPr id="3" name="Group 2"/>
          <p:cNvGrpSpPr/>
          <p:nvPr/>
        </p:nvGrpSpPr>
        <p:grpSpPr>
          <a:xfrm>
            <a:off x="7062871" y="1791854"/>
            <a:ext cx="1868648" cy="3585313"/>
            <a:chOff x="6702653" y="1809274"/>
            <a:chExt cx="2206174" cy="4232912"/>
          </a:xfrm>
        </p:grpSpPr>
        <p:pic>
          <p:nvPicPr>
            <p:cNvPr id="1063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126" y="1809274"/>
              <a:ext cx="1239748" cy="1647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2653" y="4271118"/>
              <a:ext cx="1239748" cy="1771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3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7564" y="2872507"/>
              <a:ext cx="1336992" cy="2030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quot;No&quot; Symbol 1"/>
            <p:cNvSpPr/>
            <p:nvPr/>
          </p:nvSpPr>
          <p:spPr>
            <a:xfrm>
              <a:off x="7322527" y="3050355"/>
              <a:ext cx="1586300" cy="1586300"/>
            </a:xfrm>
            <a:prstGeom prst="noSmoking">
              <a:avLst>
                <a:gd name="adj" fmla="val 954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82239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a:xfrm>
            <a:off x="829543" y="750889"/>
            <a:ext cx="7391400" cy="860198"/>
          </a:xfrm>
        </p:spPr>
        <p:txBody>
          <a:bodyPr>
            <a:normAutofit/>
          </a:bodyPr>
          <a:lstStyle/>
          <a:p>
            <a:r>
              <a:rPr lang="en-US" altLang="en-US" sz="3600" b="1" dirty="0"/>
              <a:t>Build Ensemble Classifiers</a:t>
            </a:r>
          </a:p>
        </p:txBody>
      </p:sp>
      <p:sp>
        <p:nvSpPr>
          <p:cNvPr id="25603" name="TextBox 32"/>
          <p:cNvSpPr txBox="1">
            <a:spLocks noChangeArrowheads="1"/>
          </p:cNvSpPr>
          <p:nvPr/>
        </p:nvSpPr>
        <p:spPr bwMode="auto">
          <a:xfrm>
            <a:off x="387927" y="1714645"/>
            <a:ext cx="3435927"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4625" indent="-174625"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eaLnBrk="1" hangingPunct="1">
              <a:buFont typeface="Arial" charset="0"/>
              <a:buChar char="•"/>
            </a:pPr>
            <a:r>
              <a:rPr lang="en-US" altLang="en-US" sz="1800" dirty="0">
                <a:latin typeface="+mn-lt"/>
                <a:cs typeface="Times New Roman" pitchFamily="18" charset="0"/>
              </a:rPr>
              <a:t>Basic idea: Build different “experts”, and let them vote</a:t>
            </a:r>
          </a:p>
          <a:p>
            <a:pPr eaLnBrk="1" hangingPunct="1">
              <a:buFont typeface="Arial" charset="0"/>
              <a:buChar char="•"/>
            </a:pPr>
            <a:r>
              <a:rPr lang="en-US" altLang="en-US" sz="1800" dirty="0">
                <a:latin typeface="+mn-lt"/>
                <a:cs typeface="Times New Roman" pitchFamily="18" charset="0"/>
              </a:rPr>
              <a:t>Predict class label for unseen data by aggregating a set of predictions (classifiers learned from the training data).</a:t>
            </a:r>
          </a:p>
          <a:p>
            <a:pPr eaLnBrk="1" hangingPunct="1">
              <a:buFont typeface="Arial" charset="0"/>
              <a:buChar char="•"/>
            </a:pPr>
            <a:endParaRPr lang="en-US" altLang="en-US" sz="800" dirty="0">
              <a:latin typeface="+mn-lt"/>
              <a:cs typeface="Times New Roman" pitchFamily="18" charset="0"/>
            </a:endParaRPr>
          </a:p>
          <a:p>
            <a:pPr eaLnBrk="1" hangingPunct="1">
              <a:buFont typeface="Arial" charset="0"/>
              <a:buChar char="•"/>
            </a:pPr>
            <a:r>
              <a:rPr lang="en-US" altLang="en-US" sz="1800" b="1" dirty="0">
                <a:latin typeface="+mn-lt"/>
                <a:cs typeface="Times New Roman" pitchFamily="18" charset="0"/>
              </a:rPr>
              <a:t>Advantages</a:t>
            </a:r>
            <a:r>
              <a:rPr lang="en-US" altLang="en-US" sz="1800" dirty="0">
                <a:latin typeface="+mn-lt"/>
                <a:cs typeface="Times New Roman" pitchFamily="18" charset="0"/>
              </a:rPr>
              <a:t>:  </a:t>
            </a:r>
          </a:p>
          <a:p>
            <a:pPr lvl="1" eaLnBrk="1" hangingPunct="1">
              <a:buFont typeface="Arial" charset="0"/>
              <a:buChar char="•"/>
            </a:pPr>
            <a:r>
              <a:rPr lang="en-US" altLang="en-US" sz="1600" dirty="0">
                <a:latin typeface="+mn-lt"/>
                <a:cs typeface="Times New Roman" pitchFamily="18" charset="0"/>
              </a:rPr>
              <a:t>Improve predictive performance</a:t>
            </a:r>
          </a:p>
          <a:p>
            <a:pPr lvl="1" eaLnBrk="1" hangingPunct="1">
              <a:buFont typeface="Arial" charset="0"/>
              <a:buChar char="•"/>
            </a:pPr>
            <a:r>
              <a:rPr lang="en-US" altLang="en-US" sz="1600" dirty="0">
                <a:latin typeface="+mn-lt"/>
                <a:cs typeface="Times New Roman" pitchFamily="18" charset="0"/>
              </a:rPr>
              <a:t>Other types of classifiers can be directly included</a:t>
            </a:r>
          </a:p>
          <a:p>
            <a:pPr lvl="1" eaLnBrk="1" hangingPunct="1">
              <a:buFont typeface="Arial" charset="0"/>
              <a:buChar char="•"/>
            </a:pPr>
            <a:r>
              <a:rPr lang="en-US" altLang="en-US" sz="1600" dirty="0">
                <a:latin typeface="+mn-lt"/>
                <a:cs typeface="Times New Roman" pitchFamily="18" charset="0"/>
              </a:rPr>
              <a:t>Easy to implement</a:t>
            </a:r>
          </a:p>
          <a:p>
            <a:pPr eaLnBrk="1" hangingPunct="1">
              <a:buFont typeface="Arial" charset="0"/>
              <a:buChar char="•"/>
            </a:pPr>
            <a:r>
              <a:rPr lang="en-US" altLang="en-US" sz="1800" b="1" dirty="0">
                <a:latin typeface="+mn-lt"/>
                <a:cs typeface="Times New Roman" pitchFamily="18" charset="0"/>
              </a:rPr>
              <a:t>Disadvantages</a:t>
            </a:r>
            <a:r>
              <a:rPr lang="en-US" altLang="en-US" sz="1800" dirty="0">
                <a:latin typeface="+mn-lt"/>
                <a:cs typeface="Times New Roman" pitchFamily="18" charset="0"/>
              </a:rPr>
              <a:t>:</a:t>
            </a:r>
          </a:p>
          <a:p>
            <a:pPr lvl="1" eaLnBrk="1" hangingPunct="1">
              <a:buFont typeface="Arial" charset="0"/>
              <a:buChar char="•"/>
            </a:pPr>
            <a:r>
              <a:rPr lang="en-US" altLang="en-US" sz="1600" dirty="0">
                <a:latin typeface="+mn-lt"/>
                <a:cs typeface="Times New Roman" pitchFamily="18" charset="0"/>
              </a:rPr>
              <a:t>The combined classifier is not so transparent </a:t>
            </a:r>
          </a:p>
          <a:p>
            <a:pPr lvl="1" eaLnBrk="1" hangingPunct="1">
              <a:buFont typeface="Arial" charset="0"/>
              <a:buChar char="•"/>
            </a:pPr>
            <a:r>
              <a:rPr lang="en-US" altLang="en-US" sz="1600" dirty="0">
                <a:latin typeface="+mn-lt"/>
                <a:cs typeface="Times New Roman" pitchFamily="18" charset="0"/>
              </a:rPr>
              <a:t>Not a compact representation</a:t>
            </a:r>
          </a:p>
        </p:txBody>
      </p:sp>
      <p:grpSp>
        <p:nvGrpSpPr>
          <p:cNvPr id="4" name="Group 3"/>
          <p:cNvGrpSpPr/>
          <p:nvPr/>
        </p:nvGrpSpPr>
        <p:grpSpPr>
          <a:xfrm>
            <a:off x="3929571" y="1821432"/>
            <a:ext cx="4806373" cy="3494137"/>
            <a:chOff x="3958936" y="2786590"/>
            <a:chExt cx="4806373" cy="3494137"/>
          </a:xfrm>
        </p:grpSpPr>
        <p:sp>
          <p:nvSpPr>
            <p:cNvPr id="5" name="Rectangle 4"/>
            <p:cNvSpPr/>
            <p:nvPr/>
          </p:nvSpPr>
          <p:spPr>
            <a:xfrm>
              <a:off x="3970264" y="2786590"/>
              <a:ext cx="4795045" cy="349413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3958936" y="3241539"/>
              <a:ext cx="4490966" cy="2893485"/>
              <a:chOff x="-1288782" y="868363"/>
              <a:chExt cx="9467747" cy="5087869"/>
            </a:xfrm>
          </p:grpSpPr>
          <p:sp>
            <p:nvSpPr>
              <p:cNvPr id="8" name="Flowchart: Magnetic Disk 2"/>
              <p:cNvSpPr>
                <a:spLocks noChangeArrowheads="1"/>
              </p:cNvSpPr>
              <p:nvPr/>
            </p:nvSpPr>
            <p:spPr bwMode="auto">
              <a:xfrm>
                <a:off x="3905250" y="868363"/>
                <a:ext cx="1844675" cy="1409700"/>
              </a:xfrm>
              <a:prstGeom prst="flowChartMagneticDisk">
                <a:avLst/>
              </a:prstGeom>
              <a:solidFill>
                <a:schemeClr val="accent1"/>
              </a:solidFill>
              <a:ln w="9525"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algn="ctr" eaLnBrk="1" hangingPunct="1"/>
                <a:r>
                  <a:rPr lang="en-US" altLang="en-US" dirty="0">
                    <a:latin typeface="+mn-lt"/>
                  </a:rPr>
                  <a:t>S</a:t>
                </a:r>
              </a:p>
            </p:txBody>
          </p:sp>
          <p:sp>
            <p:nvSpPr>
              <p:cNvPr id="9" name="TextBox 3"/>
              <p:cNvSpPr txBox="1">
                <a:spLocks noChangeArrowheads="1"/>
              </p:cNvSpPr>
              <p:nvPr/>
            </p:nvSpPr>
            <p:spPr bwMode="auto">
              <a:xfrm>
                <a:off x="5896767" y="1138919"/>
                <a:ext cx="21336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eaLnBrk="1" hangingPunct="1"/>
                <a:r>
                  <a:rPr lang="en-US" altLang="en-US" sz="1800" dirty="0">
                    <a:latin typeface="+mn-lt"/>
                    <a:cs typeface="Times New Roman" pitchFamily="18" charset="0"/>
                  </a:rPr>
                  <a:t>Training Data</a:t>
                </a:r>
              </a:p>
            </p:txBody>
          </p:sp>
          <p:grpSp>
            <p:nvGrpSpPr>
              <p:cNvPr id="10" name="Group 25"/>
              <p:cNvGrpSpPr>
                <a:grpSpLocks/>
              </p:cNvGrpSpPr>
              <p:nvPr/>
            </p:nvGrpSpPr>
            <p:grpSpPr bwMode="auto">
              <a:xfrm>
                <a:off x="-1240403" y="2278063"/>
                <a:ext cx="9322366" cy="1203325"/>
                <a:chOff x="-1240403" y="2278063"/>
                <a:chExt cx="9322366" cy="1203325"/>
              </a:xfrm>
            </p:grpSpPr>
            <p:sp>
              <p:nvSpPr>
                <p:cNvPr id="26" name="Flowchart: Magnetic Disk 4"/>
                <p:cNvSpPr>
                  <a:spLocks noChangeArrowheads="1"/>
                </p:cNvSpPr>
                <p:nvPr/>
              </p:nvSpPr>
              <p:spPr bwMode="auto">
                <a:xfrm>
                  <a:off x="2120900" y="2632075"/>
                  <a:ext cx="1038225" cy="836613"/>
                </a:xfrm>
                <a:prstGeom prst="flowChartMagneticDisk">
                  <a:avLst/>
                </a:prstGeom>
                <a:solidFill>
                  <a:schemeClr val="accent1">
                    <a:alpha val="43921"/>
                  </a:schemeClr>
                </a:solidFill>
                <a:ln w="9525"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algn="ctr" eaLnBrk="1" hangingPunct="1"/>
                  <a:r>
                    <a:rPr lang="en-US" altLang="en-US" sz="1800" dirty="0">
                      <a:latin typeface="+mn-lt"/>
                    </a:rPr>
                    <a:t>S</a:t>
                  </a:r>
                  <a:r>
                    <a:rPr lang="en-US" altLang="en-US" sz="1800" baseline="-25000" dirty="0">
                      <a:latin typeface="+mn-lt"/>
                    </a:rPr>
                    <a:t>1</a:t>
                  </a:r>
                </a:p>
              </p:txBody>
            </p:sp>
            <p:cxnSp>
              <p:nvCxnSpPr>
                <p:cNvPr id="27" name="Straight Arrow Connector 10"/>
                <p:cNvCxnSpPr>
                  <a:cxnSpLocks noChangeShapeType="1"/>
                  <a:stCxn id="8" idx="3"/>
                  <a:endCxn id="26" idx="1"/>
                </p:cNvCxnSpPr>
                <p:nvPr/>
              </p:nvCxnSpPr>
              <p:spPr bwMode="auto">
                <a:xfrm rot="5400000">
                  <a:off x="3556795" y="1361281"/>
                  <a:ext cx="354012" cy="21875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8" name="Straight Arrow Connector 12"/>
                <p:cNvCxnSpPr>
                  <a:cxnSpLocks noChangeShapeType="1"/>
                  <a:stCxn id="8" idx="3"/>
                </p:cNvCxnSpPr>
                <p:nvPr/>
              </p:nvCxnSpPr>
              <p:spPr bwMode="auto">
                <a:xfrm rot="5400000">
                  <a:off x="4417220" y="2221706"/>
                  <a:ext cx="354012" cy="4667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15"/>
                <p:cNvCxnSpPr>
                  <a:cxnSpLocks noChangeShapeType="1"/>
                  <a:stCxn id="8" idx="3"/>
                </p:cNvCxnSpPr>
                <p:nvPr/>
              </p:nvCxnSpPr>
              <p:spPr bwMode="auto">
                <a:xfrm rot="16200000" flipH="1">
                  <a:off x="6059488" y="1046163"/>
                  <a:ext cx="320675" cy="27844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0" name="Flowchart: Magnetic Disk 18"/>
                <p:cNvSpPr>
                  <a:spLocks noChangeArrowheads="1"/>
                </p:cNvSpPr>
                <p:nvPr/>
              </p:nvSpPr>
              <p:spPr bwMode="auto">
                <a:xfrm>
                  <a:off x="3744913" y="2644775"/>
                  <a:ext cx="1038225" cy="836613"/>
                </a:xfrm>
                <a:prstGeom prst="flowChartMagneticDisk">
                  <a:avLst/>
                </a:prstGeom>
                <a:solidFill>
                  <a:schemeClr val="accent1">
                    <a:alpha val="43921"/>
                  </a:schemeClr>
                </a:solidFill>
                <a:ln w="9525"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algn="ctr" eaLnBrk="1" hangingPunct="1"/>
                  <a:r>
                    <a:rPr lang="en-US" altLang="en-US" sz="1800" dirty="0">
                      <a:latin typeface="+mn-lt"/>
                    </a:rPr>
                    <a:t>S</a:t>
                  </a:r>
                  <a:r>
                    <a:rPr lang="en-US" altLang="en-US" sz="1800" baseline="-25000" dirty="0">
                      <a:latin typeface="+mn-lt"/>
                    </a:rPr>
                    <a:t>2</a:t>
                  </a:r>
                </a:p>
              </p:txBody>
            </p:sp>
            <p:sp>
              <p:nvSpPr>
                <p:cNvPr id="31" name="Flowchart: Magnetic Disk 19"/>
                <p:cNvSpPr>
                  <a:spLocks noChangeArrowheads="1"/>
                </p:cNvSpPr>
                <p:nvPr/>
              </p:nvSpPr>
              <p:spPr bwMode="auto">
                <a:xfrm>
                  <a:off x="7043738" y="2643188"/>
                  <a:ext cx="1038225" cy="836612"/>
                </a:xfrm>
                <a:prstGeom prst="flowChartMagneticDisk">
                  <a:avLst/>
                </a:prstGeom>
                <a:solidFill>
                  <a:schemeClr val="accent1">
                    <a:alpha val="43921"/>
                  </a:schemeClr>
                </a:solidFill>
                <a:ln w="9525"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algn="ctr" eaLnBrk="1" hangingPunct="1"/>
                  <a:r>
                    <a:rPr lang="en-US" altLang="en-US" sz="1800" dirty="0">
                      <a:latin typeface="+mn-lt"/>
                    </a:rPr>
                    <a:t>S</a:t>
                  </a:r>
                  <a:r>
                    <a:rPr lang="en-US" altLang="en-US" sz="1800" baseline="-25000" dirty="0">
                      <a:latin typeface="+mn-lt"/>
                    </a:rPr>
                    <a:t>n</a:t>
                  </a:r>
                </a:p>
              </p:txBody>
            </p:sp>
            <p:cxnSp>
              <p:nvCxnSpPr>
                <p:cNvPr id="32" name="Straight Connector 22"/>
                <p:cNvCxnSpPr>
                  <a:cxnSpLocks noChangeShapeType="1"/>
                </p:cNvCxnSpPr>
                <p:nvPr/>
              </p:nvCxnSpPr>
              <p:spPr bwMode="auto">
                <a:xfrm>
                  <a:off x="5083175" y="3100388"/>
                  <a:ext cx="1627188" cy="14287"/>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3" name="TextBox 41"/>
                <p:cNvSpPr txBox="1">
                  <a:spLocks noChangeArrowheads="1"/>
                </p:cNvSpPr>
                <p:nvPr/>
              </p:nvSpPr>
              <p:spPr bwMode="auto">
                <a:xfrm>
                  <a:off x="-1240403" y="2886054"/>
                  <a:ext cx="3435880" cy="54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eaLnBrk="1" hangingPunct="1"/>
                  <a:r>
                    <a:rPr lang="en-US" altLang="en-US" sz="1400" dirty="0">
                      <a:latin typeface="+mn-lt"/>
                      <a:cs typeface="Times New Roman" pitchFamily="18" charset="0"/>
                    </a:rPr>
                    <a:t>Multiple Data Sets</a:t>
                  </a:r>
                </a:p>
              </p:txBody>
            </p:sp>
          </p:grpSp>
          <p:grpSp>
            <p:nvGrpSpPr>
              <p:cNvPr id="11" name="Group 26"/>
              <p:cNvGrpSpPr>
                <a:grpSpLocks/>
              </p:cNvGrpSpPr>
              <p:nvPr/>
            </p:nvGrpSpPr>
            <p:grpSpPr bwMode="auto">
              <a:xfrm>
                <a:off x="-1264900" y="3468688"/>
                <a:ext cx="9443865" cy="1335088"/>
                <a:chOff x="-1264900" y="3468688"/>
                <a:chExt cx="9443865" cy="1335088"/>
              </a:xfrm>
            </p:grpSpPr>
            <p:sp>
              <p:nvSpPr>
                <p:cNvPr id="18" name="Oval 7"/>
                <p:cNvSpPr>
                  <a:spLocks noChangeArrowheads="1"/>
                </p:cNvSpPr>
                <p:nvPr/>
              </p:nvSpPr>
              <p:spPr bwMode="auto">
                <a:xfrm>
                  <a:off x="2060379" y="4076700"/>
                  <a:ext cx="1179872" cy="727076"/>
                </a:xfrm>
                <a:prstGeom prst="ellipse">
                  <a:avLst/>
                </a:prstGeom>
                <a:solidFill>
                  <a:schemeClr val="tx2">
                    <a:lumMod val="25000"/>
                    <a:lumOff val="75000"/>
                  </a:schemeClr>
                </a:solidFill>
                <a:ln w="9525"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lIns="0" tIns="0"/>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algn="ctr" eaLnBrk="1" hangingPunct="1"/>
                  <a:r>
                    <a:rPr lang="en-US" altLang="en-US" sz="1800" dirty="0">
                      <a:latin typeface="+mn-lt"/>
                    </a:rPr>
                    <a:t>C</a:t>
                  </a:r>
                  <a:r>
                    <a:rPr lang="en-US" altLang="en-US" sz="1800" baseline="-25000" dirty="0">
                      <a:latin typeface="+mn-lt"/>
                    </a:rPr>
                    <a:t>1</a:t>
                  </a:r>
                </a:p>
              </p:txBody>
            </p:sp>
            <p:sp>
              <p:nvSpPr>
                <p:cNvPr id="19" name="Oval 8"/>
                <p:cNvSpPr>
                  <a:spLocks noChangeArrowheads="1"/>
                </p:cNvSpPr>
                <p:nvPr/>
              </p:nvSpPr>
              <p:spPr bwMode="auto">
                <a:xfrm>
                  <a:off x="3700267" y="4057649"/>
                  <a:ext cx="1179872" cy="728663"/>
                </a:xfrm>
                <a:prstGeom prst="ellipse">
                  <a:avLst/>
                </a:prstGeom>
                <a:solidFill>
                  <a:schemeClr val="accent3">
                    <a:lumMod val="40000"/>
                    <a:lumOff val="60000"/>
                  </a:schemeClr>
                </a:solidFill>
                <a:ln w="9525"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lIns="0" tIns="0"/>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algn="ctr" eaLnBrk="1" hangingPunct="1"/>
                  <a:r>
                    <a:rPr lang="en-US" altLang="en-US" sz="1800" dirty="0">
                      <a:latin typeface="+mn-lt"/>
                    </a:rPr>
                    <a:t>C</a:t>
                  </a:r>
                  <a:r>
                    <a:rPr lang="en-US" altLang="en-US" sz="1800" baseline="-25000" dirty="0">
                      <a:latin typeface="+mn-lt"/>
                    </a:rPr>
                    <a:t>2</a:t>
                  </a:r>
                </a:p>
              </p:txBody>
            </p:sp>
            <p:sp>
              <p:nvSpPr>
                <p:cNvPr id="20" name="Oval 20"/>
                <p:cNvSpPr>
                  <a:spLocks noChangeArrowheads="1"/>
                </p:cNvSpPr>
                <p:nvPr/>
              </p:nvSpPr>
              <p:spPr bwMode="auto">
                <a:xfrm>
                  <a:off x="6999093" y="3994150"/>
                  <a:ext cx="1179872" cy="727076"/>
                </a:xfrm>
                <a:prstGeom prst="ellipse">
                  <a:avLst/>
                </a:prstGeom>
                <a:solidFill>
                  <a:schemeClr val="accent6">
                    <a:lumMod val="40000"/>
                    <a:lumOff val="60000"/>
                  </a:schemeClr>
                </a:solidFill>
                <a:ln w="9525" algn="ctr">
                  <a:solidFill>
                    <a:schemeClr val="tx1"/>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lIns="0" tIns="0"/>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algn="ctr" eaLnBrk="1" hangingPunct="1"/>
                  <a:r>
                    <a:rPr lang="en-US" altLang="en-US" sz="1800" dirty="0">
                      <a:latin typeface="+mn-lt"/>
                    </a:rPr>
                    <a:t>C</a:t>
                  </a:r>
                  <a:r>
                    <a:rPr lang="en-US" altLang="en-US" sz="1800" baseline="-25000" dirty="0">
                      <a:latin typeface="+mn-lt"/>
                    </a:rPr>
                    <a:t>n</a:t>
                  </a:r>
                </a:p>
              </p:txBody>
            </p:sp>
            <p:cxnSp>
              <p:nvCxnSpPr>
                <p:cNvPr id="21" name="Straight Connector 23"/>
                <p:cNvCxnSpPr>
                  <a:cxnSpLocks noChangeShapeType="1"/>
                </p:cNvCxnSpPr>
                <p:nvPr/>
              </p:nvCxnSpPr>
              <p:spPr bwMode="auto">
                <a:xfrm>
                  <a:off x="5219700" y="4337050"/>
                  <a:ext cx="1627188" cy="15875"/>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2" name="Straight Arrow Connector 26"/>
                <p:cNvCxnSpPr>
                  <a:cxnSpLocks noChangeShapeType="1"/>
                  <a:stCxn id="26" idx="3"/>
                  <a:endCxn id="18" idx="0"/>
                </p:cNvCxnSpPr>
                <p:nvPr/>
              </p:nvCxnSpPr>
              <p:spPr bwMode="auto">
                <a:xfrm>
                  <a:off x="2640013" y="3468688"/>
                  <a:ext cx="10303" cy="60801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 name="Straight Arrow Connector 28"/>
                <p:cNvCxnSpPr>
                  <a:cxnSpLocks noChangeShapeType="1"/>
                  <a:stCxn id="30" idx="3"/>
                  <a:endCxn id="19" idx="0"/>
                </p:cNvCxnSpPr>
                <p:nvPr/>
              </p:nvCxnSpPr>
              <p:spPr bwMode="auto">
                <a:xfrm>
                  <a:off x="4264025" y="3481387"/>
                  <a:ext cx="26179" cy="57626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4" name="Straight Arrow Connector 30"/>
                <p:cNvCxnSpPr>
                  <a:cxnSpLocks noChangeShapeType="1"/>
                  <a:stCxn id="31" idx="3"/>
                  <a:endCxn id="20" idx="0"/>
                </p:cNvCxnSpPr>
                <p:nvPr/>
              </p:nvCxnSpPr>
              <p:spPr bwMode="auto">
                <a:xfrm>
                  <a:off x="7562851" y="3479801"/>
                  <a:ext cx="26179" cy="514349"/>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5" name="TextBox 42"/>
                <p:cNvSpPr txBox="1">
                  <a:spLocks noChangeArrowheads="1"/>
                </p:cNvSpPr>
                <p:nvPr/>
              </p:nvSpPr>
              <p:spPr bwMode="auto">
                <a:xfrm>
                  <a:off x="-1264900" y="3913330"/>
                  <a:ext cx="3601701" cy="54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eaLnBrk="1" hangingPunct="1"/>
                  <a:r>
                    <a:rPr lang="en-US" altLang="en-US" sz="1400" dirty="0">
                      <a:latin typeface="+mn-lt"/>
                      <a:cs typeface="Times New Roman" pitchFamily="18" charset="0"/>
                    </a:rPr>
                    <a:t>Multiple Classifiers</a:t>
                  </a:r>
                </a:p>
              </p:txBody>
            </p:sp>
          </p:grpSp>
          <p:grpSp>
            <p:nvGrpSpPr>
              <p:cNvPr id="12" name="Group 27"/>
              <p:cNvGrpSpPr>
                <a:grpSpLocks/>
              </p:cNvGrpSpPr>
              <p:nvPr/>
            </p:nvGrpSpPr>
            <p:grpSpPr bwMode="auto">
              <a:xfrm>
                <a:off x="-1288782" y="4721227"/>
                <a:ext cx="8877812" cy="1235005"/>
                <a:chOff x="-1288782" y="4721227"/>
                <a:chExt cx="8877812" cy="1235005"/>
              </a:xfrm>
            </p:grpSpPr>
            <p:sp>
              <p:nvSpPr>
                <p:cNvPr id="13" name="Oval 24"/>
                <p:cNvSpPr>
                  <a:spLocks noChangeArrowheads="1"/>
                </p:cNvSpPr>
                <p:nvPr/>
              </p:nvSpPr>
              <p:spPr bwMode="auto">
                <a:xfrm>
                  <a:off x="4772056" y="5199285"/>
                  <a:ext cx="1124712" cy="756947"/>
                </a:xfrm>
                <a:prstGeom prst="ellipse">
                  <a:avLst/>
                </a:prstGeom>
                <a:solidFill>
                  <a:schemeClr val="accent4">
                    <a:lumMod val="50000"/>
                  </a:schemeClr>
                </a:solidFill>
                <a:ln w="952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lIns="0" tIns="0"/>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algn="ctr" eaLnBrk="1" hangingPunct="1"/>
                  <a:r>
                    <a:rPr lang="en-US" altLang="en-US" sz="1800" b="1" dirty="0">
                      <a:solidFill>
                        <a:schemeClr val="bg1"/>
                      </a:solidFill>
                      <a:latin typeface="+mn-lt"/>
                    </a:rPr>
                    <a:t>H</a:t>
                  </a:r>
                </a:p>
              </p:txBody>
            </p:sp>
            <p:cxnSp>
              <p:nvCxnSpPr>
                <p:cNvPr id="14" name="Straight Arrow Connector 32"/>
                <p:cNvCxnSpPr>
                  <a:cxnSpLocks noChangeShapeType="1"/>
                  <a:stCxn id="18" idx="4"/>
                  <a:endCxn id="13" idx="1"/>
                </p:cNvCxnSpPr>
                <p:nvPr/>
              </p:nvCxnSpPr>
              <p:spPr bwMode="auto">
                <a:xfrm>
                  <a:off x="2650316" y="4803776"/>
                  <a:ext cx="2286450" cy="506361"/>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 name="Straight Arrow Connector 34"/>
                <p:cNvCxnSpPr>
                  <a:cxnSpLocks noChangeShapeType="1"/>
                  <a:stCxn id="19" idx="4"/>
                  <a:endCxn id="13" idx="0"/>
                </p:cNvCxnSpPr>
                <p:nvPr/>
              </p:nvCxnSpPr>
              <p:spPr bwMode="auto">
                <a:xfrm>
                  <a:off x="4290205" y="4786314"/>
                  <a:ext cx="1044207" cy="412971"/>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6" name="Straight Arrow Connector 36"/>
                <p:cNvCxnSpPr>
                  <a:cxnSpLocks noChangeShapeType="1"/>
                  <a:stCxn id="20" idx="4"/>
                  <a:endCxn id="13" idx="7"/>
                </p:cNvCxnSpPr>
                <p:nvPr/>
              </p:nvCxnSpPr>
              <p:spPr bwMode="auto">
                <a:xfrm flipH="1">
                  <a:off x="5732058" y="4721227"/>
                  <a:ext cx="1856972" cy="58891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7" name="TextBox 43"/>
                <p:cNvSpPr txBox="1">
                  <a:spLocks noChangeArrowheads="1"/>
                </p:cNvSpPr>
                <p:nvPr/>
              </p:nvSpPr>
              <p:spPr bwMode="auto">
                <a:xfrm>
                  <a:off x="-1288782" y="5260111"/>
                  <a:ext cx="5572272" cy="54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eaLnBrk="1" hangingPunct="1"/>
                  <a:r>
                    <a:rPr lang="en-US" altLang="en-US" sz="1400" dirty="0">
                      <a:latin typeface="+mn-lt"/>
                      <a:cs typeface="Times New Roman" pitchFamily="18" charset="0"/>
                    </a:rPr>
                    <a:t>Combined Classifier</a:t>
                  </a:r>
                </a:p>
              </p:txBody>
            </p:sp>
          </p:grpSp>
        </p:grpSp>
        <p:sp>
          <p:nvSpPr>
            <p:cNvPr id="7" name="TextBox 6"/>
            <p:cNvSpPr txBox="1"/>
            <p:nvPr/>
          </p:nvSpPr>
          <p:spPr>
            <a:xfrm>
              <a:off x="5890890" y="2786590"/>
              <a:ext cx="2044149" cy="369332"/>
            </a:xfrm>
            <a:prstGeom prst="rect">
              <a:avLst/>
            </a:prstGeom>
            <a:noFill/>
          </p:spPr>
          <p:txBody>
            <a:bodyPr wrap="none" rtlCol="0">
              <a:spAutoFit/>
            </a:bodyPr>
            <a:lstStyle/>
            <a:p>
              <a:r>
                <a:rPr lang="en-US" b="1" dirty="0"/>
                <a:t>The General Idea</a:t>
              </a:r>
            </a:p>
          </p:txBody>
        </p:sp>
      </p:grpSp>
      <p:sp>
        <p:nvSpPr>
          <p:cNvPr id="34" name="Text Box 12"/>
          <p:cNvSpPr txBox="1">
            <a:spLocks noChangeArrowheads="1"/>
          </p:cNvSpPr>
          <p:nvPr/>
        </p:nvSpPr>
        <p:spPr bwMode="auto">
          <a:xfrm>
            <a:off x="3929571" y="5315569"/>
            <a:ext cx="4849736" cy="492443"/>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lIns="0" tIns="0" rIns="0" bIns="0">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algn="ctr" eaLnBrk="1" hangingPunct="1"/>
            <a:r>
              <a:rPr lang="en-US" altLang="zh-CN" sz="1600" b="1" dirty="0">
                <a:latin typeface="+mn-lt"/>
                <a:ea typeface="宋体" charset="-122"/>
              </a:rPr>
              <a:t>Boosting </a:t>
            </a:r>
          </a:p>
          <a:p>
            <a:pPr algn="ctr" eaLnBrk="1" hangingPunct="1"/>
            <a:r>
              <a:rPr lang="en-US" altLang="zh-CN" sz="1600" dirty="0">
                <a:latin typeface="+mn-lt"/>
                <a:ea typeface="宋体" charset="-122"/>
              </a:rPr>
              <a:t>(Freund and </a:t>
            </a:r>
            <a:r>
              <a:rPr lang="en-US" altLang="zh-CN" sz="1600" dirty="0" err="1">
                <a:latin typeface="+mn-lt"/>
                <a:ea typeface="宋体" charset="-122"/>
              </a:rPr>
              <a:t>Schapire</a:t>
            </a:r>
            <a:r>
              <a:rPr lang="en-US" altLang="zh-CN" sz="1600" dirty="0">
                <a:latin typeface="+mn-lt"/>
                <a:ea typeface="宋体" charset="-122"/>
              </a:rPr>
              <a:t> 1995, Friedman et al. 1998,…)</a:t>
            </a:r>
          </a:p>
        </p:txBody>
      </p:sp>
      <p:sp>
        <p:nvSpPr>
          <p:cNvPr id="35" name="Text Box 12"/>
          <p:cNvSpPr txBox="1">
            <a:spLocks noChangeArrowheads="1"/>
          </p:cNvSpPr>
          <p:nvPr/>
        </p:nvSpPr>
        <p:spPr bwMode="auto">
          <a:xfrm>
            <a:off x="6362845" y="5833670"/>
            <a:ext cx="2416462" cy="492443"/>
          </a:xfrm>
          <a:prstGeom prst="rect">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lIns="0" tIns="0" rIns="0" bIns="0">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algn="ctr" eaLnBrk="1" hangingPunct="1"/>
            <a:r>
              <a:rPr lang="en-US" altLang="zh-CN" sz="1600" b="1" dirty="0">
                <a:latin typeface="+mn-lt"/>
                <a:ea typeface="宋体" charset="-122"/>
              </a:rPr>
              <a:t>Random Forests </a:t>
            </a:r>
          </a:p>
          <a:p>
            <a:pPr algn="ctr" eaLnBrk="1" hangingPunct="1"/>
            <a:r>
              <a:rPr lang="en-US" altLang="zh-CN" sz="1600" dirty="0">
                <a:latin typeface="+mn-lt"/>
                <a:ea typeface="宋体" charset="-122"/>
              </a:rPr>
              <a:t>(</a:t>
            </a:r>
            <a:r>
              <a:rPr lang="en-US" altLang="zh-CN" sz="1600" dirty="0" err="1">
                <a:latin typeface="+mn-lt"/>
                <a:ea typeface="宋体" charset="-122"/>
              </a:rPr>
              <a:t>Breiman</a:t>
            </a:r>
            <a:r>
              <a:rPr lang="en-US" altLang="zh-CN" sz="1600" dirty="0">
                <a:latin typeface="+mn-lt"/>
                <a:ea typeface="宋体" charset="-122"/>
              </a:rPr>
              <a:t> 2001,…)</a:t>
            </a:r>
          </a:p>
        </p:txBody>
      </p:sp>
      <p:sp>
        <p:nvSpPr>
          <p:cNvPr id="36" name="Text Box 12"/>
          <p:cNvSpPr txBox="1">
            <a:spLocks noChangeArrowheads="1"/>
          </p:cNvSpPr>
          <p:nvPr/>
        </p:nvSpPr>
        <p:spPr bwMode="auto">
          <a:xfrm>
            <a:off x="3921959" y="5833670"/>
            <a:ext cx="2416462" cy="492443"/>
          </a:xfrm>
          <a:prstGeom prst="rect">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lIns="0" tIns="0" rIns="0" bIns="0">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algn="ctr" eaLnBrk="1" hangingPunct="1"/>
            <a:r>
              <a:rPr lang="en-US" altLang="zh-CN" sz="1600" b="1" dirty="0">
                <a:latin typeface="+mn-lt"/>
                <a:ea typeface="宋体" charset="-122"/>
              </a:rPr>
              <a:t>Bagging </a:t>
            </a:r>
          </a:p>
          <a:p>
            <a:pPr algn="ctr" eaLnBrk="1" hangingPunct="1"/>
            <a:r>
              <a:rPr lang="en-US" altLang="zh-CN" sz="1600" dirty="0">
                <a:latin typeface="+mn-lt"/>
                <a:ea typeface="宋体" charset="-122"/>
              </a:rPr>
              <a:t>(</a:t>
            </a:r>
            <a:r>
              <a:rPr lang="en-US" altLang="zh-CN" sz="1600" dirty="0" err="1">
                <a:latin typeface="+mn-lt"/>
                <a:ea typeface="宋体" charset="-122"/>
              </a:rPr>
              <a:t>Breiman</a:t>
            </a:r>
            <a:r>
              <a:rPr lang="en-US" altLang="zh-CN" sz="1600" dirty="0">
                <a:latin typeface="+mn-lt"/>
                <a:ea typeface="宋体" charset="-122"/>
              </a:rPr>
              <a:t> 1994,…)</a:t>
            </a:r>
          </a:p>
        </p:txBody>
      </p:sp>
    </p:spTree>
    <p:extLst>
      <p:ext uri="{BB962C8B-B14F-4D97-AF65-F5344CB8AC3E}">
        <p14:creationId xmlns:p14="http://schemas.microsoft.com/office/powerpoint/2010/main" val="3083799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idx="4294967295"/>
          </p:nvPr>
        </p:nvSpPr>
        <p:spPr>
          <a:xfrm>
            <a:off x="609600" y="750889"/>
            <a:ext cx="7980218" cy="860198"/>
          </a:xfrm>
        </p:spPr>
        <p:txBody>
          <a:bodyPr>
            <a:noAutofit/>
          </a:bodyPr>
          <a:lstStyle/>
          <a:p>
            <a:r>
              <a:rPr lang="en-US" altLang="en-US" sz="3600" b="1" dirty="0"/>
              <a:t>Bagging (= Bootstrap Aggregating)</a:t>
            </a:r>
          </a:p>
        </p:txBody>
      </p:sp>
      <p:graphicFrame>
        <p:nvGraphicFramePr>
          <p:cNvPr id="2" name="Diagram 1"/>
          <p:cNvGraphicFramePr/>
          <p:nvPr>
            <p:extLst>
              <p:ext uri="{D42A27DB-BD31-4B8C-83A1-F6EECF244321}">
                <p14:modId xmlns:p14="http://schemas.microsoft.com/office/powerpoint/2010/main" val="390253907"/>
              </p:ext>
            </p:extLst>
          </p:nvPr>
        </p:nvGraphicFramePr>
        <p:xfrm>
          <a:off x="609599" y="1690248"/>
          <a:ext cx="7897091" cy="4839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6589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idx="4294967295"/>
          </p:nvPr>
        </p:nvSpPr>
        <p:spPr/>
        <p:txBody>
          <a:bodyPr>
            <a:normAutofit/>
          </a:bodyPr>
          <a:lstStyle/>
          <a:p>
            <a:r>
              <a:rPr lang="en-US" altLang="en-US" sz="3600" b="1" dirty="0"/>
              <a:t>Why do they work?</a:t>
            </a:r>
          </a:p>
        </p:txBody>
      </p:sp>
      <p:sp>
        <p:nvSpPr>
          <p:cNvPr id="2053" name="TextBox 32"/>
          <p:cNvSpPr txBox="1">
            <a:spLocks noChangeArrowheads="1"/>
          </p:cNvSpPr>
          <p:nvPr/>
        </p:nvSpPr>
        <p:spPr bwMode="auto">
          <a:xfrm>
            <a:off x="654916" y="1797772"/>
            <a:ext cx="76882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2575" indent="-282575"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eaLnBrk="1" hangingPunct="1">
              <a:buFont typeface="Arial" charset="0"/>
              <a:buChar char="•"/>
            </a:pPr>
            <a:r>
              <a:rPr lang="en-US" altLang="en-US" sz="1800" dirty="0">
                <a:latin typeface="+mn-lt"/>
                <a:cs typeface="Times New Roman" pitchFamily="18" charset="0"/>
              </a:rPr>
              <a:t>Suppose there are 25 base classifiers</a:t>
            </a:r>
          </a:p>
          <a:p>
            <a:pPr eaLnBrk="1" hangingPunct="1">
              <a:buFont typeface="Arial" charset="0"/>
              <a:buChar char="•"/>
            </a:pPr>
            <a:r>
              <a:rPr lang="en-US" altLang="en-US" sz="1800" dirty="0">
                <a:latin typeface="+mn-lt"/>
                <a:cs typeface="Times New Roman" pitchFamily="18" charset="0"/>
              </a:rPr>
              <a:t>Each classifier has error rate, </a:t>
            </a:r>
          </a:p>
          <a:p>
            <a:pPr eaLnBrk="1" hangingPunct="1">
              <a:buFont typeface="Arial" charset="0"/>
              <a:buChar char="•"/>
            </a:pPr>
            <a:r>
              <a:rPr lang="en-US" altLang="en-US" sz="1800" dirty="0">
                <a:latin typeface="+mn-lt"/>
                <a:cs typeface="Times New Roman" pitchFamily="18" charset="0"/>
              </a:rPr>
              <a:t>Assume independence among classifiers</a:t>
            </a:r>
          </a:p>
          <a:p>
            <a:pPr eaLnBrk="1" hangingPunct="1">
              <a:buFont typeface="Arial" charset="0"/>
              <a:buChar char="•"/>
            </a:pPr>
            <a:r>
              <a:rPr lang="en-US" altLang="en-US" sz="1800" dirty="0">
                <a:latin typeface="+mn-lt"/>
                <a:cs typeface="Times New Roman" pitchFamily="18" charset="0"/>
              </a:rPr>
              <a:t>Probability that the ensemble classifier makes a wrong prediction:</a:t>
            </a:r>
          </a:p>
        </p:txBody>
      </p:sp>
      <p:graphicFrame>
        <p:nvGraphicFramePr>
          <p:cNvPr id="2050" name="Object 2"/>
          <p:cNvGraphicFramePr>
            <a:graphicFrameLocks noChangeAspect="1"/>
          </p:cNvGraphicFramePr>
          <p:nvPr>
            <p:extLst>
              <p:ext uri="{D42A27DB-BD31-4B8C-83A1-F6EECF244321}">
                <p14:modId xmlns:p14="http://schemas.microsoft.com/office/powerpoint/2010/main" val="1527399879"/>
              </p:ext>
            </p:extLst>
          </p:nvPr>
        </p:nvGraphicFramePr>
        <p:xfrm>
          <a:off x="623600" y="3299403"/>
          <a:ext cx="4567237" cy="1255713"/>
        </p:xfrm>
        <a:graphic>
          <a:graphicData uri="http://schemas.openxmlformats.org/presentationml/2006/ole">
            <mc:AlternateContent xmlns:mc="http://schemas.openxmlformats.org/markup-compatibility/2006">
              <mc:Choice xmlns:v="urn:schemas-microsoft-com:vml" Requires="v">
                <p:oleObj spid="_x0000_s1065033" name="Equation" r:id="rId4" imgW="1663560" imgH="457200" progId="Equation.3">
                  <p:embed/>
                </p:oleObj>
              </mc:Choice>
              <mc:Fallback>
                <p:oleObj name="Equation" r:id="rId4" imgW="16635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600" y="3299403"/>
                        <a:ext cx="4567237" cy="125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3"/>
          <p:cNvGraphicFramePr>
            <a:graphicFrameLocks noChangeAspect="1"/>
          </p:cNvGraphicFramePr>
          <p:nvPr>
            <p:extLst>
              <p:ext uri="{D42A27DB-BD31-4B8C-83A1-F6EECF244321}">
                <p14:modId xmlns:p14="http://schemas.microsoft.com/office/powerpoint/2010/main" val="1384557140"/>
              </p:ext>
            </p:extLst>
          </p:nvPr>
        </p:nvGraphicFramePr>
        <p:xfrm>
          <a:off x="4121585" y="2049070"/>
          <a:ext cx="1069252" cy="348866"/>
        </p:xfrm>
        <a:graphic>
          <a:graphicData uri="http://schemas.openxmlformats.org/presentationml/2006/ole">
            <mc:AlternateContent xmlns:mc="http://schemas.openxmlformats.org/markup-compatibility/2006">
              <mc:Choice xmlns:v="urn:schemas-microsoft-com:vml" Requires="v">
                <p:oleObj spid="_x0000_s1065034" name="Equation" r:id="rId6" imgW="545760" imgH="177480" progId="Equation.3">
                  <p:embed/>
                </p:oleObj>
              </mc:Choice>
              <mc:Fallback>
                <p:oleObj name="Equation" r:id="rId6" imgW="545760" imgH="177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585" y="2049070"/>
                        <a:ext cx="1069252" cy="348866"/>
                      </a:xfrm>
                      <a:prstGeom prst="rect">
                        <a:avLst/>
                      </a:prstGeom>
                      <a:noFill/>
                      <a:ln>
                        <a:noFill/>
                      </a:ln>
                      <a:effectLst/>
                      <a:extLst/>
                    </p:spPr>
                  </p:pic>
                </p:oleObj>
              </mc:Fallback>
            </mc:AlternateContent>
          </a:graphicData>
        </a:graphic>
      </p:graphicFrame>
      <p:pic>
        <p:nvPicPr>
          <p:cNvPr id="106497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50613">
            <a:off x="5186328" y="3439337"/>
            <a:ext cx="3599621" cy="239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7373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dirty="0"/>
          </a:p>
        </p:txBody>
      </p:sp>
      <p:sp>
        <p:nvSpPr>
          <p:cNvPr id="3" name="Slide Number Placeholder 2"/>
          <p:cNvSpPr>
            <a:spLocks noGrp="1"/>
          </p:cNvSpPr>
          <p:nvPr>
            <p:ph type="sldNum" sz="quarter" idx="12"/>
          </p:nvPr>
        </p:nvSpPr>
        <p:spPr/>
        <p:txBody>
          <a:bodyPr/>
          <a:lstStyle/>
          <a:p>
            <a:fld id="{88DB4E7A-C1B1-C24D-81B4-E5D54657DD52}" type="slidenum">
              <a:rPr lang="en-US" smtClean="0"/>
              <a:pPr/>
              <a:t>3</a:t>
            </a:fld>
            <a:endParaRPr lang="en-US"/>
          </a:p>
        </p:txBody>
      </p:sp>
      <p:sp>
        <p:nvSpPr>
          <p:cNvPr id="4" name="Title 3"/>
          <p:cNvSpPr>
            <a:spLocks noGrp="1"/>
          </p:cNvSpPr>
          <p:nvPr>
            <p:ph type="title" idx="4294967295"/>
          </p:nvPr>
        </p:nvSpPr>
        <p:spPr>
          <a:xfrm>
            <a:off x="788560" y="653904"/>
            <a:ext cx="7925953" cy="860198"/>
          </a:xfrm>
        </p:spPr>
        <p:txBody>
          <a:bodyPr>
            <a:noAutofit/>
          </a:bodyPr>
          <a:lstStyle/>
          <a:p>
            <a:r>
              <a:rPr lang="en-US" sz="3200" b="1" dirty="0">
                <a:solidFill>
                  <a:schemeClr val="accent1">
                    <a:lumMod val="75000"/>
                  </a:schemeClr>
                </a:solidFill>
              </a:rPr>
              <a:t>Welcome Back!  Attribute Selection for Decision Tree Partitioning—C4.5</a:t>
            </a:r>
          </a:p>
        </p:txBody>
      </p:sp>
      <p:graphicFrame>
        <p:nvGraphicFramePr>
          <p:cNvPr id="6" name="Diagram 5"/>
          <p:cNvGraphicFramePr/>
          <p:nvPr/>
        </p:nvGraphicFramePr>
        <p:xfrm>
          <a:off x="857251" y="1662540"/>
          <a:ext cx="7391400" cy="4693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61538" name="Picture 2"/>
          <p:cNvPicPr>
            <a:picLocks noChangeAspect="1" noChangeArrowheads="1"/>
          </p:cNvPicPr>
          <p:nvPr/>
        </p:nvPicPr>
        <p:blipFill>
          <a:blip r:embed="rId7"/>
          <a:srcRect/>
          <a:stretch>
            <a:fillRect/>
          </a:stretch>
        </p:blipFill>
        <p:spPr bwMode="auto">
          <a:xfrm>
            <a:off x="3671888" y="3117294"/>
            <a:ext cx="1800225" cy="457200"/>
          </a:xfrm>
          <a:prstGeom prst="rect">
            <a:avLst/>
          </a:prstGeom>
          <a:noFill/>
          <a:ln w="9525">
            <a:noFill/>
            <a:miter lim="800000"/>
            <a:headEnd/>
            <a:tailEnd/>
          </a:ln>
        </p:spPr>
      </p:pic>
      <p:pic>
        <p:nvPicPr>
          <p:cNvPr id="961539" name="Picture 3"/>
          <p:cNvPicPr>
            <a:picLocks noChangeAspect="1" noChangeArrowheads="1"/>
          </p:cNvPicPr>
          <p:nvPr/>
        </p:nvPicPr>
        <p:blipFill>
          <a:blip r:embed="rId8"/>
          <a:srcRect/>
          <a:stretch>
            <a:fillRect/>
          </a:stretch>
        </p:blipFill>
        <p:spPr bwMode="auto">
          <a:xfrm>
            <a:off x="3671888" y="2502494"/>
            <a:ext cx="2257425" cy="476250"/>
          </a:xfrm>
          <a:prstGeom prst="rect">
            <a:avLst/>
          </a:prstGeom>
          <a:noFill/>
          <a:ln w="9525">
            <a:noFill/>
            <a:miter lim="800000"/>
            <a:headEnd/>
            <a:tailEnd/>
          </a:ln>
        </p:spPr>
      </p:pic>
      <p:pic>
        <p:nvPicPr>
          <p:cNvPr id="961540" name="Picture 4"/>
          <p:cNvPicPr>
            <a:picLocks noChangeAspect="1" noChangeArrowheads="1"/>
          </p:cNvPicPr>
          <p:nvPr/>
        </p:nvPicPr>
        <p:blipFill>
          <a:blip r:embed="rId9"/>
          <a:srcRect/>
          <a:stretch>
            <a:fillRect/>
          </a:stretch>
        </p:blipFill>
        <p:spPr bwMode="auto">
          <a:xfrm>
            <a:off x="6317252" y="3167928"/>
            <a:ext cx="1482869" cy="542243"/>
          </a:xfrm>
          <a:prstGeom prst="rect">
            <a:avLst/>
          </a:prstGeom>
          <a:noFill/>
          <a:ln w="9525">
            <a:noFill/>
            <a:miter lim="800000"/>
            <a:headEnd/>
            <a:tailEnd/>
          </a:ln>
        </p:spPr>
      </p:pic>
    </p:spTree>
    <p:extLst>
      <p:ext uri="{BB962C8B-B14F-4D97-AF65-F5344CB8AC3E}">
        <p14:creationId xmlns:p14="http://schemas.microsoft.com/office/powerpoint/2010/main" val="1805427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2"/>
          <p:cNvSpPr txBox="1">
            <a:spLocks noChangeArrowheads="1"/>
          </p:cNvSpPr>
          <p:nvPr/>
        </p:nvSpPr>
        <p:spPr bwMode="auto">
          <a:xfrm>
            <a:off x="649576" y="4251843"/>
            <a:ext cx="5982133" cy="2062103"/>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2575" indent="-282575"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eaLnBrk="1" hangingPunct="1"/>
            <a:r>
              <a:rPr lang="en-US" altLang="en-US" sz="1600" dirty="0">
                <a:latin typeface="+mj-lt"/>
                <a:cs typeface="Times New Roman" pitchFamily="18" charset="0"/>
              </a:rPr>
              <a:t>Given a training set S</a:t>
            </a:r>
          </a:p>
          <a:p>
            <a:pPr eaLnBrk="1" hangingPunct="1"/>
            <a:r>
              <a:rPr lang="en-US" altLang="en-US" sz="1600" dirty="0">
                <a:latin typeface="+mj-lt"/>
                <a:cs typeface="Times New Roman" pitchFamily="18" charset="0"/>
              </a:rPr>
              <a:t>For  </a:t>
            </a:r>
            <a:r>
              <a:rPr lang="en-US" altLang="en-US" sz="1600" dirty="0" err="1">
                <a:latin typeface="+mj-lt"/>
                <a:cs typeface="Times New Roman" pitchFamily="18" charset="0"/>
              </a:rPr>
              <a:t>i</a:t>
            </a:r>
            <a:r>
              <a:rPr lang="en-US" altLang="en-US" sz="1600" dirty="0">
                <a:latin typeface="+mj-lt"/>
                <a:cs typeface="Times New Roman" pitchFamily="18" charset="0"/>
              </a:rPr>
              <a:t> = 1 to k do:</a:t>
            </a:r>
          </a:p>
          <a:p>
            <a:pPr eaLnBrk="1" hangingPunct="1"/>
            <a:r>
              <a:rPr lang="en-US" altLang="en-US" sz="1600" dirty="0">
                <a:latin typeface="+mj-lt"/>
                <a:cs typeface="Times New Roman" pitchFamily="18" charset="0"/>
              </a:rPr>
              <a:t>     Build subset Si by sampling with replacement from S</a:t>
            </a:r>
          </a:p>
          <a:p>
            <a:pPr eaLnBrk="1" hangingPunct="1"/>
            <a:r>
              <a:rPr lang="en-US" altLang="en-US" sz="1600" dirty="0">
                <a:latin typeface="+mj-lt"/>
                <a:cs typeface="Times New Roman" pitchFamily="18" charset="0"/>
              </a:rPr>
              <a:t>     Learn tree </a:t>
            </a:r>
            <a:r>
              <a:rPr lang="en-US" altLang="en-US" sz="1600" dirty="0" err="1">
                <a:latin typeface="+mj-lt"/>
                <a:cs typeface="Times New Roman" pitchFamily="18" charset="0"/>
              </a:rPr>
              <a:t>Ti</a:t>
            </a:r>
            <a:r>
              <a:rPr lang="en-US" altLang="en-US" sz="1600" dirty="0">
                <a:latin typeface="+mj-lt"/>
                <a:cs typeface="Times New Roman" pitchFamily="18" charset="0"/>
              </a:rPr>
              <a:t> from Si</a:t>
            </a:r>
          </a:p>
          <a:p>
            <a:pPr eaLnBrk="1" hangingPunct="1"/>
            <a:r>
              <a:rPr lang="en-US" altLang="en-US" sz="1600" dirty="0">
                <a:latin typeface="+mj-lt"/>
                <a:cs typeface="Times New Roman" pitchFamily="18" charset="0"/>
              </a:rPr>
              <a:t>         At each node:</a:t>
            </a:r>
          </a:p>
          <a:p>
            <a:pPr eaLnBrk="1" hangingPunct="1"/>
            <a:r>
              <a:rPr lang="en-US" altLang="en-US" sz="1600" dirty="0">
                <a:latin typeface="+mj-lt"/>
                <a:cs typeface="Times New Roman" pitchFamily="18" charset="0"/>
              </a:rPr>
              <a:t>            Choose best split from random subset of F features</a:t>
            </a:r>
          </a:p>
          <a:p>
            <a:pPr eaLnBrk="1" hangingPunct="1"/>
            <a:r>
              <a:rPr lang="en-US" altLang="en-US" sz="1600" dirty="0">
                <a:latin typeface="+mj-lt"/>
                <a:cs typeface="Times New Roman" pitchFamily="18" charset="0"/>
              </a:rPr>
              <a:t>         Each tree grows to the largest extend, and no pruning</a:t>
            </a:r>
          </a:p>
          <a:p>
            <a:pPr eaLnBrk="1" hangingPunct="1"/>
            <a:r>
              <a:rPr lang="en-US" altLang="en-US" sz="1600" dirty="0">
                <a:latin typeface="+mj-lt"/>
                <a:cs typeface="Times New Roman" pitchFamily="18" charset="0"/>
              </a:rPr>
              <a:t>Make predictions according to majority vote of the set of k trees.</a:t>
            </a:r>
          </a:p>
        </p:txBody>
      </p:sp>
      <p:pic>
        <p:nvPicPr>
          <p:cNvPr id="604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68" y="1749630"/>
            <a:ext cx="4759728" cy="188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0419" name="Title 1"/>
          <p:cNvSpPr>
            <a:spLocks noGrp="1"/>
          </p:cNvSpPr>
          <p:nvPr>
            <p:ph type="title" idx="4294967295"/>
          </p:nvPr>
        </p:nvSpPr>
        <p:spPr/>
        <p:txBody>
          <a:bodyPr>
            <a:normAutofit/>
          </a:bodyPr>
          <a:lstStyle/>
          <a:p>
            <a:r>
              <a:rPr lang="en-US" altLang="en-US" sz="3600" b="1" dirty="0"/>
              <a:t>Random Forests</a:t>
            </a:r>
          </a:p>
        </p:txBody>
      </p:sp>
      <p:sp>
        <p:nvSpPr>
          <p:cNvPr id="57348" name="TextBox 32"/>
          <p:cNvSpPr txBox="1">
            <a:spLocks noChangeArrowheads="1"/>
          </p:cNvSpPr>
          <p:nvPr/>
        </p:nvSpPr>
        <p:spPr bwMode="auto">
          <a:xfrm>
            <a:off x="5309178" y="1847417"/>
            <a:ext cx="3289877" cy="2862322"/>
          </a:xfrm>
          <a:prstGeom prst="rect">
            <a:avLst/>
          </a:prstGeom>
          <a:solidFill>
            <a:schemeClr val="bg1"/>
          </a:solidFill>
          <a:ln>
            <a:noFill/>
          </a:ln>
        </p:spPr>
        <p:txBody>
          <a:bodyPr wrap="square">
            <a:spAutoFit/>
          </a:bodyPr>
          <a:lstStyle>
            <a:lvl1pPr marL="282575" indent="-282575"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eaLnBrk="1" hangingPunct="1">
              <a:buFont typeface="Arial" charset="0"/>
              <a:buChar char="•"/>
            </a:pPr>
            <a:r>
              <a:rPr lang="en-US" altLang="en-US" sz="1800" dirty="0">
                <a:latin typeface="+mn-lt"/>
                <a:cs typeface="Times New Roman" pitchFamily="18" charset="0"/>
              </a:rPr>
              <a:t>Random forests (RF) are a combination of tree predictors</a:t>
            </a:r>
          </a:p>
          <a:p>
            <a:pPr eaLnBrk="1" hangingPunct="1">
              <a:buFont typeface="Arial" charset="0"/>
              <a:buChar char="•"/>
            </a:pPr>
            <a:r>
              <a:rPr lang="en-US" altLang="en-US" sz="1800" dirty="0">
                <a:latin typeface="+mn-lt"/>
                <a:cs typeface="Times New Roman" pitchFamily="18" charset="0"/>
              </a:rPr>
              <a:t>Each tree depends on the values of a random vector sampled in dependently</a:t>
            </a:r>
          </a:p>
          <a:p>
            <a:pPr eaLnBrk="1" hangingPunct="1">
              <a:buFont typeface="Arial" charset="0"/>
              <a:buChar char="•"/>
            </a:pPr>
            <a:r>
              <a:rPr lang="en-US" altLang="en-US" sz="1800" dirty="0">
                <a:latin typeface="+mn-lt"/>
                <a:cs typeface="Times New Roman" pitchFamily="18" charset="0"/>
              </a:rPr>
              <a:t>The generalization error depends on the strength of the individual trees and the correlation between them</a:t>
            </a:r>
          </a:p>
        </p:txBody>
      </p:sp>
    </p:spTree>
    <p:extLst>
      <p:ext uri="{BB962C8B-B14F-4D97-AF65-F5344CB8AC3E}">
        <p14:creationId xmlns:p14="http://schemas.microsoft.com/office/powerpoint/2010/main" val="2981771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idx="4294967295"/>
          </p:nvPr>
        </p:nvSpPr>
        <p:spPr/>
        <p:txBody>
          <a:bodyPr>
            <a:normAutofit/>
          </a:bodyPr>
          <a:lstStyle/>
          <a:p>
            <a:r>
              <a:rPr lang="en-US" altLang="en-US" sz="3600" b="1" dirty="0"/>
              <a:t>Features of Random Forests</a:t>
            </a:r>
          </a:p>
        </p:txBody>
      </p:sp>
      <p:sp>
        <p:nvSpPr>
          <p:cNvPr id="59395" name="TextBox 32"/>
          <p:cNvSpPr txBox="1">
            <a:spLocks noChangeArrowheads="1"/>
          </p:cNvSpPr>
          <p:nvPr/>
        </p:nvSpPr>
        <p:spPr bwMode="auto">
          <a:xfrm>
            <a:off x="461819" y="1646384"/>
            <a:ext cx="820189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2575" indent="-282575"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50000"/>
              </a:spcBef>
              <a:spcAft>
                <a:spcPct val="0"/>
              </a:spcAft>
              <a:defRPr sz="2400">
                <a:solidFill>
                  <a:schemeClr val="tx1"/>
                </a:solidFill>
                <a:latin typeface="Comic Sans MS" pitchFamily="66" charset="0"/>
              </a:defRPr>
            </a:lvl6pPr>
            <a:lvl7pPr marL="2971800" indent="-228600" eaLnBrk="0" fontAlgn="base" hangingPunct="0">
              <a:spcBef>
                <a:spcPct val="50000"/>
              </a:spcBef>
              <a:spcAft>
                <a:spcPct val="0"/>
              </a:spcAft>
              <a:defRPr sz="2400">
                <a:solidFill>
                  <a:schemeClr val="tx1"/>
                </a:solidFill>
                <a:latin typeface="Comic Sans MS" pitchFamily="66" charset="0"/>
              </a:defRPr>
            </a:lvl7pPr>
            <a:lvl8pPr marL="3429000" indent="-228600" eaLnBrk="0" fontAlgn="base" hangingPunct="0">
              <a:spcBef>
                <a:spcPct val="50000"/>
              </a:spcBef>
              <a:spcAft>
                <a:spcPct val="0"/>
              </a:spcAft>
              <a:defRPr sz="2400">
                <a:solidFill>
                  <a:schemeClr val="tx1"/>
                </a:solidFill>
                <a:latin typeface="Comic Sans MS" pitchFamily="66" charset="0"/>
              </a:defRPr>
            </a:lvl8pPr>
            <a:lvl9pPr marL="3886200" indent="-228600" eaLnBrk="0" fontAlgn="base" hangingPunct="0">
              <a:spcBef>
                <a:spcPct val="50000"/>
              </a:spcBef>
              <a:spcAft>
                <a:spcPct val="0"/>
              </a:spcAft>
              <a:defRPr sz="2400">
                <a:solidFill>
                  <a:schemeClr val="tx1"/>
                </a:solidFill>
                <a:latin typeface="Comic Sans MS" pitchFamily="66" charset="0"/>
              </a:defRPr>
            </a:lvl9pPr>
          </a:lstStyle>
          <a:p>
            <a:pPr eaLnBrk="1" hangingPunct="1">
              <a:buFont typeface="Arial" charset="0"/>
              <a:buChar char="•"/>
            </a:pPr>
            <a:r>
              <a:rPr lang="en-US" altLang="en-US" sz="1800" dirty="0">
                <a:latin typeface="+mn-lt"/>
                <a:cs typeface="Times New Roman" pitchFamily="18" charset="0"/>
              </a:rPr>
              <a:t>It is unexcelled in accuracy among current algorithms. </a:t>
            </a:r>
          </a:p>
          <a:p>
            <a:pPr eaLnBrk="1" hangingPunct="1">
              <a:buFont typeface="Arial" charset="0"/>
              <a:buChar char="•"/>
            </a:pPr>
            <a:r>
              <a:rPr lang="en-US" altLang="en-US" sz="1800" dirty="0">
                <a:latin typeface="+mn-lt"/>
                <a:cs typeface="Times New Roman" pitchFamily="18" charset="0"/>
              </a:rPr>
              <a:t>It runs efficiently on large data bases. </a:t>
            </a:r>
          </a:p>
          <a:p>
            <a:pPr eaLnBrk="1" hangingPunct="1">
              <a:buFont typeface="Arial" charset="0"/>
              <a:buChar char="•"/>
            </a:pPr>
            <a:r>
              <a:rPr lang="en-US" altLang="en-US" sz="1800" dirty="0">
                <a:latin typeface="+mn-lt"/>
                <a:cs typeface="Times New Roman" pitchFamily="18" charset="0"/>
              </a:rPr>
              <a:t>It can handle thousands of input variables without variable deletion. </a:t>
            </a:r>
          </a:p>
          <a:p>
            <a:pPr eaLnBrk="1" hangingPunct="1">
              <a:buFont typeface="Arial" charset="0"/>
              <a:buChar char="•"/>
            </a:pPr>
            <a:r>
              <a:rPr lang="en-US" altLang="en-US" sz="1800" dirty="0">
                <a:latin typeface="+mn-lt"/>
                <a:cs typeface="Times New Roman" pitchFamily="18" charset="0"/>
              </a:rPr>
              <a:t>It gives estimates of what variables are important in the classification. </a:t>
            </a:r>
          </a:p>
          <a:p>
            <a:pPr eaLnBrk="1" hangingPunct="1">
              <a:buFont typeface="Arial" charset="0"/>
              <a:buChar char="•"/>
            </a:pPr>
            <a:r>
              <a:rPr lang="en-US" altLang="en-US" sz="1800" dirty="0">
                <a:latin typeface="+mn-lt"/>
                <a:cs typeface="Times New Roman" pitchFamily="18" charset="0"/>
              </a:rPr>
              <a:t>It generates an internal unbiased estimate of the generalization error as the forest building progresses. </a:t>
            </a:r>
          </a:p>
          <a:p>
            <a:pPr eaLnBrk="1" hangingPunct="1">
              <a:buFont typeface="Arial" charset="0"/>
              <a:buChar char="•"/>
            </a:pPr>
            <a:r>
              <a:rPr lang="en-US" altLang="en-US" sz="1800" dirty="0">
                <a:latin typeface="+mn-lt"/>
                <a:cs typeface="Times New Roman" pitchFamily="18" charset="0"/>
              </a:rPr>
              <a:t>It has an effective method for estimating missing data and maintains accuracy when a large proportion of the data are missing. </a:t>
            </a:r>
          </a:p>
          <a:p>
            <a:pPr eaLnBrk="1" hangingPunct="1">
              <a:buFont typeface="Arial" charset="0"/>
              <a:buChar char="•"/>
            </a:pPr>
            <a:r>
              <a:rPr lang="en-US" altLang="en-US" sz="1800" dirty="0">
                <a:latin typeface="+mn-lt"/>
                <a:cs typeface="Times New Roman" pitchFamily="18" charset="0"/>
              </a:rPr>
              <a:t>It has methods for balancing error in class population unbalanced data sets. </a:t>
            </a:r>
          </a:p>
          <a:p>
            <a:pPr eaLnBrk="1" hangingPunct="1">
              <a:buFont typeface="Arial" charset="0"/>
              <a:buChar char="•"/>
            </a:pPr>
            <a:r>
              <a:rPr lang="en-US" altLang="en-US" sz="1800" dirty="0">
                <a:latin typeface="+mn-lt"/>
                <a:cs typeface="Times New Roman" pitchFamily="18" charset="0"/>
              </a:rPr>
              <a:t>Generated forests can be saved for future use on other data. </a:t>
            </a:r>
          </a:p>
          <a:p>
            <a:pPr eaLnBrk="1" hangingPunct="1">
              <a:buFont typeface="Arial" charset="0"/>
              <a:buChar char="•"/>
            </a:pPr>
            <a:r>
              <a:rPr lang="en-US" altLang="en-US" sz="1800" dirty="0">
                <a:latin typeface="+mn-lt"/>
                <a:cs typeface="Times New Roman" pitchFamily="18" charset="0"/>
              </a:rPr>
              <a:t>Prototypes are computed that give information about the relation between the variables and the classification. </a:t>
            </a:r>
          </a:p>
          <a:p>
            <a:pPr eaLnBrk="1" hangingPunct="1">
              <a:buFont typeface="Arial" charset="0"/>
              <a:buChar char="•"/>
            </a:pPr>
            <a:r>
              <a:rPr lang="en-US" altLang="en-US" sz="1800" dirty="0">
                <a:latin typeface="+mn-lt"/>
                <a:cs typeface="Times New Roman" pitchFamily="18" charset="0"/>
              </a:rPr>
              <a:t>It computes proximities between pairs of cases that can be used in clustering, locating outliers, or (by scaling) give interesting views of the data. </a:t>
            </a:r>
          </a:p>
          <a:p>
            <a:pPr eaLnBrk="1" hangingPunct="1">
              <a:buFont typeface="Arial" charset="0"/>
              <a:buChar char="•"/>
            </a:pPr>
            <a:r>
              <a:rPr lang="en-US" altLang="en-US" sz="1800" dirty="0">
                <a:latin typeface="+mn-lt"/>
                <a:cs typeface="Times New Roman" pitchFamily="18" charset="0"/>
              </a:rPr>
              <a:t>The capabilities of the above can be extended to unlabeled data, leading to unsupervised clustering, data views and outlier detection. </a:t>
            </a:r>
          </a:p>
          <a:p>
            <a:pPr eaLnBrk="1" hangingPunct="1">
              <a:buFont typeface="Arial" charset="0"/>
              <a:buChar char="•"/>
            </a:pPr>
            <a:r>
              <a:rPr lang="en-US" altLang="en-US" sz="1800" dirty="0">
                <a:latin typeface="+mn-lt"/>
                <a:cs typeface="Times New Roman" pitchFamily="18" charset="0"/>
              </a:rPr>
              <a:t>It offers an experimental method for detecting variable interactions.</a:t>
            </a:r>
          </a:p>
          <a:p>
            <a:pPr eaLnBrk="1" hangingPunct="1">
              <a:buFont typeface="Arial" charset="0"/>
              <a:buChar char="•"/>
            </a:pPr>
            <a:endParaRPr lang="en-US" altLang="en-US" sz="1800" dirty="0">
              <a:latin typeface="+mn-lt"/>
              <a:cs typeface="Times New Roman" pitchFamily="18" charset="0"/>
            </a:endParaRPr>
          </a:p>
        </p:txBody>
      </p:sp>
    </p:spTree>
    <p:extLst>
      <p:ext uri="{BB962C8B-B14F-4D97-AF65-F5344CB8AC3E}">
        <p14:creationId xmlns:p14="http://schemas.microsoft.com/office/powerpoint/2010/main" val="1478157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39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39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93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Lab 1 in R: random Forest</a:t>
            </a:r>
          </a:p>
        </p:txBody>
      </p:sp>
      <p:sp>
        <p:nvSpPr>
          <p:cNvPr id="6" name="Text Placeholder 5"/>
          <p:cNvSpPr>
            <a:spLocks noGrp="1"/>
          </p:cNvSpPr>
          <p:nvPr>
            <p:ph type="body" idx="1"/>
          </p:nvPr>
        </p:nvSpPr>
        <p:spPr/>
        <p:txBody>
          <a:bodyPr/>
          <a:lstStyle/>
          <a:p>
            <a:endParaRPr lang="en-US" dirty="0"/>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32</a:t>
            </a:fld>
            <a:endParaRPr lang="en-US"/>
          </a:p>
        </p:txBody>
      </p:sp>
    </p:spTree>
    <p:extLst>
      <p:ext uri="{BB962C8B-B14F-4D97-AF65-F5344CB8AC3E}">
        <p14:creationId xmlns:p14="http://schemas.microsoft.com/office/powerpoint/2010/main" val="1806967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33</a:t>
            </a:fld>
            <a:endParaRPr lang="en-US"/>
          </a:p>
        </p:txBody>
      </p:sp>
      <p:sp>
        <p:nvSpPr>
          <p:cNvPr id="4" name="Title 3"/>
          <p:cNvSpPr>
            <a:spLocks noGrp="1"/>
          </p:cNvSpPr>
          <p:nvPr>
            <p:ph type="title" idx="4294967295"/>
          </p:nvPr>
        </p:nvSpPr>
        <p:spPr>
          <a:xfrm>
            <a:off x="857251" y="753633"/>
            <a:ext cx="7391400" cy="860198"/>
          </a:xfrm>
        </p:spPr>
        <p:txBody>
          <a:bodyPr>
            <a:normAutofit/>
          </a:bodyPr>
          <a:lstStyle/>
          <a:p>
            <a:r>
              <a:rPr lang="en-US" sz="4000" b="1" dirty="0"/>
              <a:t>The Example Dataset</a:t>
            </a:r>
          </a:p>
        </p:txBody>
      </p:sp>
      <p:sp>
        <p:nvSpPr>
          <p:cNvPr id="5" name="Rectangle 4"/>
          <p:cNvSpPr/>
          <p:nvPr/>
        </p:nvSpPr>
        <p:spPr>
          <a:xfrm>
            <a:off x="578955" y="3497433"/>
            <a:ext cx="3857874" cy="2800767"/>
          </a:xfrm>
          <a:prstGeom prst="rect">
            <a:avLst/>
          </a:prstGeom>
        </p:spPr>
        <p:txBody>
          <a:bodyPr wrap="square">
            <a:spAutoFit/>
          </a:bodyPr>
          <a:lstStyle/>
          <a:p>
            <a:r>
              <a:rPr lang="en-US" sz="1600" dirty="0"/>
              <a:t>The Iris flower data set or Fisher's (or Anderson’s) Iris data set is a multivariate data set initially collected to quantify the morphologic variation of Iris flowers of three related species. The data set consists of 50 samples from each of three species of Iris (Iris </a:t>
            </a:r>
            <a:r>
              <a:rPr lang="en-US" sz="1600" dirty="0" err="1"/>
              <a:t>setosa</a:t>
            </a:r>
            <a:r>
              <a:rPr lang="en-US" sz="1600" dirty="0"/>
              <a:t>, Iris </a:t>
            </a:r>
            <a:r>
              <a:rPr lang="en-US" sz="1600" dirty="0" err="1"/>
              <a:t>virginica</a:t>
            </a:r>
            <a:r>
              <a:rPr lang="en-US" sz="1600" dirty="0"/>
              <a:t> and Iris versicolor). Four features were measured from each sample: the length and the width of the sepals and petals, in </a:t>
            </a:r>
            <a:r>
              <a:rPr lang="en-US" sz="1600" dirty="0" err="1"/>
              <a:t>centimetres</a:t>
            </a:r>
            <a:r>
              <a:rPr lang="en-US" sz="1600" dirty="0"/>
              <a:t>. </a:t>
            </a:r>
          </a:p>
        </p:txBody>
      </p:sp>
      <p:pic>
        <p:nvPicPr>
          <p:cNvPr id="9748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186" y="1704974"/>
            <a:ext cx="571500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48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777" y="3497433"/>
            <a:ext cx="3482845" cy="2648925"/>
          </a:xfrm>
          <a:prstGeom prst="rect">
            <a:avLst/>
          </a:prstGeom>
          <a:solidFill>
            <a:schemeClr val="accent2"/>
          </a:solidFill>
          <a:ln>
            <a:solidFill>
              <a:schemeClr val="tx1"/>
            </a:solidFill>
          </a:ln>
        </p:spPr>
      </p:pic>
    </p:spTree>
    <p:extLst>
      <p:ext uri="{BB962C8B-B14F-4D97-AF65-F5344CB8AC3E}">
        <p14:creationId xmlns:p14="http://schemas.microsoft.com/office/powerpoint/2010/main" val="1793346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34</a:t>
            </a:fld>
            <a:endParaRPr lang="en-US"/>
          </a:p>
        </p:txBody>
      </p:sp>
      <p:sp>
        <p:nvSpPr>
          <p:cNvPr id="4" name="Title 3"/>
          <p:cNvSpPr>
            <a:spLocks noGrp="1"/>
          </p:cNvSpPr>
          <p:nvPr>
            <p:ph type="title" idx="4294967295"/>
          </p:nvPr>
        </p:nvSpPr>
        <p:spPr/>
        <p:txBody>
          <a:bodyPr>
            <a:normAutofit/>
          </a:bodyPr>
          <a:lstStyle/>
          <a:p>
            <a:r>
              <a:rPr lang="en-US" sz="3600" b="1" dirty="0"/>
              <a:t>Random Forest</a:t>
            </a:r>
          </a:p>
        </p:txBody>
      </p:sp>
      <p:pic>
        <p:nvPicPr>
          <p:cNvPr id="1065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50" y="1706418"/>
            <a:ext cx="7073900" cy="416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2765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35</a:t>
            </a:fld>
            <a:endParaRPr lang="en-US"/>
          </a:p>
        </p:txBody>
      </p:sp>
      <p:sp>
        <p:nvSpPr>
          <p:cNvPr id="4" name="Title 3"/>
          <p:cNvSpPr>
            <a:spLocks noGrp="1"/>
          </p:cNvSpPr>
          <p:nvPr>
            <p:ph type="title" idx="4294967295"/>
          </p:nvPr>
        </p:nvSpPr>
        <p:spPr>
          <a:xfrm>
            <a:off x="857251" y="750889"/>
            <a:ext cx="7391400" cy="860198"/>
          </a:xfrm>
        </p:spPr>
        <p:txBody>
          <a:bodyPr>
            <a:normAutofit/>
          </a:bodyPr>
          <a:lstStyle/>
          <a:p>
            <a:r>
              <a:rPr lang="en-US" sz="3600" b="1" dirty="0"/>
              <a:t>Random Forest</a:t>
            </a:r>
          </a:p>
        </p:txBody>
      </p:sp>
      <p:pic>
        <p:nvPicPr>
          <p:cNvPr id="1067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1712687"/>
            <a:ext cx="7118350" cy="483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802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36</a:t>
            </a:fld>
            <a:endParaRPr lang="en-US"/>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a:solidFill>
                  <a:schemeClr val="accent1">
                    <a:lumMod val="75000"/>
                  </a:schemeClr>
                </a:solidFill>
              </a:rPr>
              <a:t>Agenda</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408289367"/>
              </p:ext>
            </p:extLst>
          </p:nvPr>
        </p:nvGraphicFramePr>
        <p:xfrm>
          <a:off x="876299" y="1709738"/>
          <a:ext cx="7307001" cy="4206240"/>
        </p:xfrm>
        <a:graphic>
          <a:graphicData uri="http://schemas.openxmlformats.org/drawingml/2006/table">
            <a:tbl>
              <a:tblPr firstRow="1" firstCol="1" bandRow="1">
                <a:tableStyleId>{5C22544A-7EE6-4342-B048-85BDC9FD1C3A}</a:tableStyleId>
              </a:tblPr>
              <a:tblGrid>
                <a:gridCol w="465127">
                  <a:extLst>
                    <a:ext uri="{9D8B030D-6E8A-4147-A177-3AD203B41FA5}">
                      <a16:colId xmlns:a16="http://schemas.microsoft.com/office/drawing/2014/main" val="20000"/>
                    </a:ext>
                  </a:extLst>
                </a:gridCol>
                <a:gridCol w="1355592">
                  <a:extLst>
                    <a:ext uri="{9D8B030D-6E8A-4147-A177-3AD203B41FA5}">
                      <a16:colId xmlns:a16="http://schemas.microsoft.com/office/drawing/2014/main" val="20001"/>
                    </a:ext>
                  </a:extLst>
                </a:gridCol>
                <a:gridCol w="2484582">
                  <a:extLst>
                    <a:ext uri="{9D8B030D-6E8A-4147-A177-3AD203B41FA5}">
                      <a16:colId xmlns:a16="http://schemas.microsoft.com/office/drawing/2014/main" val="20002"/>
                    </a:ext>
                  </a:extLst>
                </a:gridCol>
                <a:gridCol w="3001700">
                  <a:extLst>
                    <a:ext uri="{9D8B030D-6E8A-4147-A177-3AD203B41FA5}">
                      <a16:colId xmlns:a16="http://schemas.microsoft.com/office/drawing/2014/main"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a:effectLst/>
                        </a:rPr>
                        <a:t>Reading</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Sunday 11:59 pm CST on Blackboard</a:t>
                      </a:r>
                      <a:endParaRPr lang="en-US"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600" dirty="0">
                          <a:solidFill>
                            <a:srgbClr val="000000"/>
                          </a:solidFill>
                          <a:effectLst/>
                          <a:latin typeface="Calibri"/>
                          <a:ea typeface="Times New Roman"/>
                          <a:cs typeface="Times New Roman"/>
                        </a:rPr>
                        <a:t>8</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solidFill>
                            <a:srgbClr val="000000"/>
                          </a:solidFill>
                          <a:effectLst/>
                          <a:latin typeface="Calibri"/>
                          <a:ea typeface="Times New Roman"/>
                          <a:cs typeface="Calibri"/>
                        </a:rPr>
                        <a:t>Classification:  </a:t>
                      </a:r>
                      <a:r>
                        <a:rPr lang="en-US" sz="1600">
                          <a:effectLst/>
                          <a:latin typeface="Calibri"/>
                          <a:ea typeface="Times New Roman"/>
                          <a:cs typeface="Calibri"/>
                        </a:rPr>
                        <a:t>Ensemble Learning, Neural Networks/ Deep Learning, Random Forest</a:t>
                      </a:r>
                      <a:endParaRPr lang="en-US" sz="1600">
                        <a:effectLst/>
                        <a:latin typeface="Calibri"/>
                        <a:ea typeface="Times New Roman"/>
                        <a:cs typeface="Times New Roman"/>
                      </a:endParaRPr>
                    </a:p>
                  </a:txBody>
                  <a:tcPr marL="68580" marR="68580" marT="0" marB="0"/>
                </a:tc>
                <a:tc>
                  <a:txBody>
                    <a:bodyPr/>
                    <a:lstStyle/>
                    <a:p>
                      <a:pPr marL="342900" marR="0" lvl="0" indent="-342900">
                        <a:lnSpc>
                          <a:spcPct val="115000"/>
                        </a:lnSpc>
                        <a:spcBef>
                          <a:spcPts val="0"/>
                        </a:spcBef>
                        <a:spcAft>
                          <a:spcPts val="0"/>
                        </a:spcAft>
                        <a:buFont typeface="Symbol"/>
                        <a:buChar char=""/>
                      </a:pPr>
                      <a:r>
                        <a:rPr lang="en-US" sz="1600" dirty="0">
                          <a:solidFill>
                            <a:srgbClr val="000000"/>
                          </a:solidFill>
                          <a:effectLst/>
                          <a:latin typeface="Calibri"/>
                          <a:ea typeface="Times New Roman"/>
                          <a:cs typeface="Calibri"/>
                        </a:rPr>
                        <a:t>Han/ </a:t>
                      </a:r>
                      <a:r>
                        <a:rPr lang="en-US" sz="1600" dirty="0" err="1">
                          <a:solidFill>
                            <a:srgbClr val="000000"/>
                          </a:solidFill>
                          <a:effectLst/>
                          <a:latin typeface="Calibri"/>
                          <a:ea typeface="Times New Roman"/>
                          <a:cs typeface="Calibri"/>
                        </a:rPr>
                        <a:t>Kamber</a:t>
                      </a:r>
                      <a:r>
                        <a:rPr lang="en-US" sz="1600" dirty="0">
                          <a:solidFill>
                            <a:srgbClr val="000000"/>
                          </a:solidFill>
                          <a:effectLst/>
                          <a:latin typeface="Calibri"/>
                          <a:ea typeface="Times New Roman"/>
                          <a:cs typeface="Calibri"/>
                        </a:rPr>
                        <a:t> 9.1-9.5</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dirty="0">
                          <a:effectLst/>
                          <a:latin typeface="Calibri"/>
                          <a:ea typeface="Times New Roman"/>
                          <a:cs typeface="Calibri"/>
                        </a:rPr>
                        <a:t>Witten/</a:t>
                      </a:r>
                      <a:r>
                        <a:rPr lang="en-US" sz="1600" dirty="0" err="1">
                          <a:effectLst/>
                          <a:latin typeface="Calibri"/>
                          <a:ea typeface="Times New Roman"/>
                          <a:cs typeface="Calibri"/>
                        </a:rPr>
                        <a:t>Eibe</a:t>
                      </a:r>
                      <a:r>
                        <a:rPr lang="en-US" sz="1600" dirty="0">
                          <a:effectLst/>
                          <a:latin typeface="Calibri"/>
                          <a:ea typeface="Times New Roman"/>
                          <a:cs typeface="Calibri"/>
                        </a:rPr>
                        <a:t> </a:t>
                      </a:r>
                      <a:r>
                        <a:rPr lang="en-US" sz="1600" dirty="0">
                          <a:solidFill>
                            <a:srgbClr val="000000"/>
                          </a:solidFill>
                          <a:effectLst/>
                          <a:latin typeface="Calibri"/>
                          <a:ea typeface="Times New Roman"/>
                          <a:cs typeface="Calibri"/>
                        </a:rPr>
                        <a:t>6,</a:t>
                      </a:r>
                      <a:r>
                        <a:rPr lang="en-US" sz="1600" dirty="0">
                          <a:effectLst/>
                          <a:latin typeface="Calibri"/>
                          <a:ea typeface="Times New Roman"/>
                          <a:cs typeface="Calibri"/>
                        </a:rPr>
                        <a:t>8,11.4</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dirty="0">
                          <a:effectLst/>
                          <a:latin typeface="Calibri"/>
                          <a:ea typeface="Times New Roman"/>
                          <a:cs typeface="Calibri"/>
                        </a:rPr>
                        <a:t>Zhao 4</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dirty="0" err="1">
                          <a:effectLst/>
                          <a:latin typeface="Calibri"/>
                          <a:ea typeface="Times New Roman"/>
                          <a:cs typeface="Calibri"/>
                        </a:rPr>
                        <a:t>Zacharski</a:t>
                      </a:r>
                      <a:r>
                        <a:rPr lang="en-US" sz="1600" dirty="0">
                          <a:effectLst/>
                          <a:latin typeface="Calibri"/>
                          <a:ea typeface="Times New Roman"/>
                          <a:cs typeface="Calibri"/>
                        </a:rPr>
                        <a:t> 5</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u="sng" dirty="0">
                          <a:solidFill>
                            <a:srgbClr val="0000FF"/>
                          </a:solidFill>
                          <a:effectLst/>
                          <a:latin typeface="Calibri"/>
                          <a:ea typeface="Times New Roman"/>
                          <a:cs typeface="Calibri"/>
                          <a:hlinkClick r:id="rId3"/>
                        </a:rPr>
                        <a:t>Random Forest with h2o (Tutorial)</a:t>
                      </a:r>
                      <a:r>
                        <a:rPr lang="en-US" sz="1600" dirty="0">
                          <a:solidFill>
                            <a:srgbClr val="000000"/>
                          </a:solidFill>
                          <a:effectLst/>
                          <a:latin typeface="Calibri"/>
                          <a:ea typeface="Times New Roman"/>
                          <a:cs typeface="Calibri"/>
                        </a:rPr>
                        <a:t>   OR</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u="sng" dirty="0">
                          <a:solidFill>
                            <a:srgbClr val="0000FF"/>
                          </a:solidFill>
                          <a:effectLst/>
                          <a:latin typeface="Calibri"/>
                          <a:ea typeface="Times New Roman"/>
                          <a:cs typeface="Calibri"/>
                          <a:hlinkClick r:id="rId4"/>
                        </a:rPr>
                        <a:t>Deep Learning with h2o (Tutorial)</a:t>
                      </a:r>
                      <a:r>
                        <a:rPr lang="en-US" sz="1600" dirty="0">
                          <a:solidFill>
                            <a:srgbClr val="000000"/>
                          </a:solidFill>
                          <a:effectLst/>
                          <a:latin typeface="Calibri"/>
                          <a:ea typeface="Times New Roman"/>
                          <a:cs typeface="Calibri"/>
                        </a:rPr>
                        <a:t> </a:t>
                      </a:r>
                      <a:endParaRPr lang="en-US" sz="1600" dirty="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u="sng" dirty="0">
                          <a:solidFill>
                            <a:srgbClr val="0000FF"/>
                          </a:solidFill>
                          <a:effectLst/>
                          <a:latin typeface="Calibri"/>
                          <a:ea typeface="Times New Roman"/>
                          <a:cs typeface="Calibri"/>
                          <a:hlinkClick r:id="rId5"/>
                        </a:rPr>
                        <a:t>Weka Text Classification for First Time &amp; Beginner Users</a:t>
                      </a:r>
                      <a:endParaRPr lang="en-US" sz="1600" dirty="0">
                        <a:effectLst/>
                        <a:latin typeface="Calibri"/>
                        <a:ea typeface="Times New Roman"/>
                        <a:cs typeface="Times New Roman"/>
                      </a:endParaRPr>
                    </a:p>
                    <a:p>
                      <a:pPr marL="342900" marR="0" lvl="0" indent="-342900">
                        <a:lnSpc>
                          <a:spcPct val="115000"/>
                        </a:lnSpc>
                        <a:spcBef>
                          <a:spcPts val="0"/>
                        </a:spcBef>
                        <a:spcAft>
                          <a:spcPts val="1000"/>
                        </a:spcAft>
                        <a:buFont typeface="Symbol"/>
                        <a:buChar char=""/>
                      </a:pPr>
                      <a:r>
                        <a:rPr lang="en-US" sz="1600" dirty="0">
                          <a:solidFill>
                            <a:srgbClr val="000000"/>
                          </a:solidFill>
                          <a:effectLst/>
                          <a:latin typeface="Calibri"/>
                          <a:ea typeface="Times New Roman"/>
                          <a:cs typeface="Calibri"/>
                        </a:rPr>
                        <a:t>Other YouTube videos as posted</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b="1" dirty="0">
                          <a:effectLst/>
                          <a:latin typeface="Calibri"/>
                          <a:ea typeface="Times New Roman"/>
                          <a:cs typeface="Calibri"/>
                        </a:rPr>
                        <a:t>MW Quiz 8</a:t>
                      </a:r>
                      <a:r>
                        <a:rPr lang="en-US" sz="1600" dirty="0">
                          <a:effectLst/>
                          <a:latin typeface="Calibri"/>
                          <a:ea typeface="Times New Roman"/>
                          <a:cs typeface="Calibri"/>
                        </a:rPr>
                        <a:t>:  Neural Networks, Random Forest</a:t>
                      </a:r>
                      <a:endParaRPr lang="en-US" sz="1600" dirty="0">
                        <a:effectLst/>
                        <a:latin typeface="Calibri"/>
                        <a:ea typeface="Times New Roman"/>
                        <a:cs typeface="Times New Roman"/>
                      </a:endParaRPr>
                    </a:p>
                    <a:p>
                      <a:pPr marL="0" marR="0">
                        <a:lnSpc>
                          <a:spcPct val="115000"/>
                        </a:lnSpc>
                        <a:spcBef>
                          <a:spcPts val="0"/>
                        </a:spcBef>
                        <a:spcAft>
                          <a:spcPts val="1000"/>
                        </a:spcAft>
                      </a:pPr>
                      <a:r>
                        <a:rPr lang="en-US" sz="1600" b="1" dirty="0">
                          <a:effectLst/>
                          <a:latin typeface="Calibri"/>
                          <a:ea typeface="Times New Roman"/>
                          <a:cs typeface="Calibri"/>
                        </a:rPr>
                        <a:t>S</a:t>
                      </a:r>
                      <a:r>
                        <a:rPr lang="en-US" sz="1600" dirty="0">
                          <a:effectLst/>
                          <a:latin typeface="Calibri"/>
                          <a:ea typeface="Times New Roman"/>
                          <a:cs typeface="Calibri"/>
                        </a:rPr>
                        <a:t>:  </a:t>
                      </a:r>
                      <a:r>
                        <a:rPr lang="en-US" sz="1600" b="1" dirty="0">
                          <a:effectLst/>
                          <a:latin typeface="Calibri"/>
                          <a:ea typeface="Times New Roman"/>
                          <a:cs typeface="Calibri"/>
                        </a:rPr>
                        <a:t>FINAL_PROJECT_8</a:t>
                      </a:r>
                      <a:r>
                        <a:rPr lang="en-US" sz="1600" dirty="0">
                          <a:effectLst/>
                          <a:latin typeface="Calibri"/>
                          <a:ea typeface="Times New Roman"/>
                          <a:cs typeface="Calibri"/>
                        </a:rPr>
                        <a:t>:  Run your dataset through Neural Networks and Bagging algorithms in EITHER R or Python AND in h2o (use the tutorials as your technical guide).  How do the results compare to your previous classification analysis?</a:t>
                      </a:r>
                      <a:endParaRPr lang="en-US" sz="16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50787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Lab 1 in h2o: random Forest</a:t>
            </a:r>
          </a:p>
        </p:txBody>
      </p:sp>
      <p:sp>
        <p:nvSpPr>
          <p:cNvPr id="6" name="Text Placeholder 5"/>
          <p:cNvSpPr>
            <a:spLocks noGrp="1"/>
          </p:cNvSpPr>
          <p:nvPr>
            <p:ph type="body" idx="1"/>
          </p:nvPr>
        </p:nvSpPr>
        <p:spPr/>
        <p:txBody>
          <a:bodyPr/>
          <a:lstStyle/>
          <a:p>
            <a:endParaRPr lang="en-US" dirty="0"/>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37</a:t>
            </a:fld>
            <a:endParaRPr lang="en-US"/>
          </a:p>
        </p:txBody>
      </p:sp>
    </p:spTree>
    <p:extLst>
      <p:ext uri="{BB962C8B-B14F-4D97-AF65-F5344CB8AC3E}">
        <p14:creationId xmlns:p14="http://schemas.microsoft.com/office/powerpoint/2010/main" val="3012754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r>
              <a:rPr lang="en-US" sz="4000" b="1" dirty="0"/>
              <a:t>Random Forest in h2o (v. 2.8)</a:t>
            </a:r>
          </a:p>
        </p:txBody>
      </p:sp>
      <p:sp>
        <p:nvSpPr>
          <p:cNvPr id="5" name="Rounded Rectangle 4"/>
          <p:cNvSpPr/>
          <p:nvPr/>
        </p:nvSpPr>
        <p:spPr>
          <a:xfrm>
            <a:off x="2429164" y="4276436"/>
            <a:ext cx="1099127" cy="160712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68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24" y="1710038"/>
            <a:ext cx="8632248" cy="43905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ounded Rectangle 5"/>
          <p:cNvSpPr/>
          <p:nvPr/>
        </p:nvSpPr>
        <p:spPr>
          <a:xfrm>
            <a:off x="1911927" y="4276436"/>
            <a:ext cx="1302328" cy="160712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802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57251" y="750889"/>
            <a:ext cx="7391400" cy="860198"/>
          </a:xfrm>
        </p:spPr>
        <p:txBody>
          <a:bodyPr>
            <a:normAutofit/>
          </a:bodyPr>
          <a:lstStyle/>
          <a:p>
            <a:r>
              <a:rPr lang="en-US" sz="4000" b="1" dirty="0"/>
              <a:t>Random Forest in h2o (v. 2.8)</a:t>
            </a:r>
          </a:p>
        </p:txBody>
      </p:sp>
      <p:pic>
        <p:nvPicPr>
          <p:cNvPr id="1070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15" y="1689763"/>
            <a:ext cx="7527636" cy="4310698"/>
          </a:xfrm>
          <a:prstGeom prst="rect">
            <a:avLst/>
          </a:prstGeom>
          <a:solidFill>
            <a:schemeClr val="accent2"/>
          </a:solidFill>
          <a:ln>
            <a:solidFill>
              <a:schemeClr val="accent1"/>
            </a:solidFill>
          </a:ln>
          <a:extLst/>
        </p:spPr>
      </p:pic>
    </p:spTree>
    <p:extLst>
      <p:ext uri="{BB962C8B-B14F-4D97-AF65-F5344CB8AC3E}">
        <p14:creationId xmlns:p14="http://schemas.microsoft.com/office/powerpoint/2010/main" val="1400065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Slide Number Placeholder 5"/>
          <p:cNvSpPr>
            <a:spLocks noGrp="1"/>
          </p:cNvSpPr>
          <p:nvPr>
            <p:ph type="sldNum" sz="quarter" idx="12"/>
          </p:nvPr>
        </p:nvSpPr>
        <p:spPr>
          <a:noFill/>
          <a:ln>
            <a:miter lim="800000"/>
            <a:headEnd/>
            <a:tailEnd/>
          </a:ln>
        </p:spPr>
        <p:txBody>
          <a:bodyPr/>
          <a:lstStyle/>
          <a:p>
            <a:fld id="{127DFEC1-4789-4209-A659-BC7196C27A4C}" type="slidenum">
              <a:rPr lang="en-US"/>
              <a:pPr/>
              <a:t>4</a:t>
            </a:fld>
            <a:endParaRPr lang="en-US"/>
          </a:p>
        </p:txBody>
      </p:sp>
      <p:sp>
        <p:nvSpPr>
          <p:cNvPr id="7170" name="Rectangle 3"/>
          <p:cNvSpPr>
            <a:spLocks noGrp="1" noChangeArrowheads="1"/>
          </p:cNvSpPr>
          <p:nvPr>
            <p:ph type="title" idx="4294967295"/>
          </p:nvPr>
        </p:nvSpPr>
        <p:spPr>
          <a:xfrm>
            <a:off x="895806" y="471406"/>
            <a:ext cx="7790993" cy="1143000"/>
          </a:xfrm>
          <a:noFill/>
        </p:spPr>
        <p:txBody>
          <a:bodyPr lIns="92075" tIns="46038" rIns="92075" bIns="46038">
            <a:normAutofit/>
          </a:bodyPr>
          <a:lstStyle/>
          <a:p>
            <a:pPr eaLnBrk="1" hangingPunct="1"/>
            <a:r>
              <a:rPr lang="en-US" sz="3600" b="1" dirty="0">
                <a:solidFill>
                  <a:schemeClr val="accent1">
                    <a:lumMod val="75000"/>
                  </a:schemeClr>
                </a:solidFill>
              </a:rPr>
              <a:t>Welcome Back!</a:t>
            </a:r>
          </a:p>
        </p:txBody>
      </p:sp>
      <p:sp>
        <p:nvSpPr>
          <p:cNvPr id="7171" name="Rectangle 2"/>
          <p:cNvSpPr>
            <a:spLocks noGrp="1" noChangeArrowheads="1"/>
          </p:cNvSpPr>
          <p:nvPr>
            <p:ph idx="4294967295"/>
          </p:nvPr>
        </p:nvSpPr>
        <p:spPr>
          <a:xfrm>
            <a:off x="857251" y="1611087"/>
            <a:ext cx="3409949" cy="4250870"/>
          </a:xfrm>
        </p:spPr>
        <p:txBody>
          <a:bodyPr lIns="92075" tIns="46038" rIns="92075" bIns="46038">
            <a:normAutofit lnSpcReduction="10000"/>
          </a:bodyPr>
          <a:lstStyle/>
          <a:p>
            <a:pPr eaLnBrk="1" hangingPunct="1">
              <a:lnSpc>
                <a:spcPct val="90000"/>
              </a:lnSpc>
              <a:buNone/>
            </a:pPr>
            <a:r>
              <a:rPr lang="en-US" sz="1800" b="1" dirty="0"/>
              <a:t>Classification and Prediction</a:t>
            </a:r>
          </a:p>
          <a:p>
            <a:pPr eaLnBrk="1" hangingPunct="1">
              <a:lnSpc>
                <a:spcPct val="90000"/>
              </a:lnSpc>
            </a:pPr>
            <a:r>
              <a:rPr lang="en-US" sz="1800" dirty="0">
                <a:solidFill>
                  <a:schemeClr val="hlink"/>
                </a:solidFill>
              </a:rPr>
              <a:t>Classification:</a:t>
            </a:r>
            <a:r>
              <a:rPr lang="en-US" sz="1800" dirty="0"/>
              <a:t>  </a:t>
            </a:r>
          </a:p>
          <a:p>
            <a:pPr lvl="1" eaLnBrk="1" hangingPunct="1">
              <a:lnSpc>
                <a:spcPct val="90000"/>
              </a:lnSpc>
            </a:pPr>
            <a:r>
              <a:rPr lang="en-US" sz="1800" dirty="0"/>
              <a:t>Classifies data (constructs a model) based on the training set and the values (</a:t>
            </a:r>
            <a:r>
              <a:rPr lang="en-US" sz="1800" dirty="0">
                <a:solidFill>
                  <a:schemeClr val="hlink"/>
                </a:solidFill>
              </a:rPr>
              <a:t>class labels</a:t>
            </a:r>
            <a:r>
              <a:rPr lang="en-US" sz="1800" dirty="0"/>
              <a:t>) in a classifying attribute and uses it in classifying new data</a:t>
            </a:r>
          </a:p>
          <a:p>
            <a:pPr lvl="1" eaLnBrk="1" hangingPunct="1">
              <a:lnSpc>
                <a:spcPct val="90000"/>
              </a:lnSpc>
            </a:pPr>
            <a:r>
              <a:rPr lang="en-US" sz="1800" dirty="0"/>
              <a:t>Models categorical values</a:t>
            </a:r>
          </a:p>
          <a:p>
            <a:pPr eaLnBrk="1" hangingPunct="1">
              <a:lnSpc>
                <a:spcPct val="90000"/>
              </a:lnSpc>
            </a:pPr>
            <a:r>
              <a:rPr lang="en-US" sz="1800" dirty="0">
                <a:solidFill>
                  <a:schemeClr val="hlink"/>
                </a:solidFill>
              </a:rPr>
              <a:t>Prediction:  </a:t>
            </a:r>
          </a:p>
          <a:p>
            <a:pPr lvl="1" eaLnBrk="1" hangingPunct="1">
              <a:lnSpc>
                <a:spcPct val="90000"/>
              </a:lnSpc>
            </a:pPr>
            <a:r>
              <a:rPr lang="en-US" sz="1800" dirty="0"/>
              <a:t>Models continuous-valued functions, i.e., predicts unknown or missing values </a:t>
            </a:r>
          </a:p>
        </p:txBody>
      </p:sp>
      <p:sp>
        <p:nvSpPr>
          <p:cNvPr id="5" name="Rectangle 4"/>
          <p:cNvSpPr/>
          <p:nvPr/>
        </p:nvSpPr>
        <p:spPr>
          <a:xfrm>
            <a:off x="4267200" y="1614406"/>
            <a:ext cx="4114800" cy="1338828"/>
          </a:xfrm>
          <a:prstGeom prst="rect">
            <a:avLst/>
          </a:prstGeom>
        </p:spPr>
        <p:txBody>
          <a:bodyPr wrap="square">
            <a:spAutoFit/>
          </a:bodyPr>
          <a:lstStyle/>
          <a:p>
            <a:pPr>
              <a:lnSpc>
                <a:spcPct val="90000"/>
              </a:lnSpc>
            </a:pPr>
            <a:r>
              <a:rPr lang="en-US" b="1" dirty="0"/>
              <a:t>Typical Applications</a:t>
            </a:r>
          </a:p>
          <a:p>
            <a:pPr marL="274320" indent="-274320">
              <a:lnSpc>
                <a:spcPct val="90000"/>
              </a:lnSpc>
              <a:buClr>
                <a:srgbClr val="0000CC"/>
              </a:buClr>
              <a:buFont typeface="Arial" pitchFamily="34" charset="0"/>
              <a:buChar char="•"/>
            </a:pPr>
            <a:r>
              <a:rPr lang="en-US" dirty="0"/>
              <a:t>credit approval</a:t>
            </a:r>
          </a:p>
          <a:p>
            <a:pPr marL="274320" indent="-274320">
              <a:lnSpc>
                <a:spcPct val="90000"/>
              </a:lnSpc>
              <a:buClr>
                <a:srgbClr val="0000CC"/>
              </a:buClr>
              <a:buFont typeface="Arial" pitchFamily="34" charset="0"/>
              <a:buChar char="•"/>
            </a:pPr>
            <a:r>
              <a:rPr lang="en-US" dirty="0"/>
              <a:t>target marketing</a:t>
            </a:r>
          </a:p>
          <a:p>
            <a:pPr marL="274320" indent="-274320">
              <a:lnSpc>
                <a:spcPct val="90000"/>
              </a:lnSpc>
              <a:buClr>
                <a:srgbClr val="0000CC"/>
              </a:buClr>
              <a:buFont typeface="Arial" pitchFamily="34" charset="0"/>
              <a:buChar char="•"/>
            </a:pPr>
            <a:r>
              <a:rPr lang="en-US" dirty="0"/>
              <a:t>medical diagnosis</a:t>
            </a:r>
          </a:p>
          <a:p>
            <a:pPr marL="274320" indent="-274320">
              <a:lnSpc>
                <a:spcPct val="90000"/>
              </a:lnSpc>
              <a:buClr>
                <a:srgbClr val="0000CC"/>
              </a:buClr>
              <a:buFont typeface="Arial" pitchFamily="34" charset="0"/>
              <a:buChar char="•"/>
            </a:pPr>
            <a:r>
              <a:rPr lang="en-US" dirty="0"/>
              <a:t>treatment effectiveness analysis</a:t>
            </a:r>
          </a:p>
        </p:txBody>
      </p:sp>
      <p:sp>
        <p:nvSpPr>
          <p:cNvPr id="6" name="Rectangle 3"/>
          <p:cNvSpPr txBox="1">
            <a:spLocks noChangeArrowheads="1"/>
          </p:cNvSpPr>
          <p:nvPr/>
        </p:nvSpPr>
        <p:spPr>
          <a:xfrm>
            <a:off x="4583897" y="3370609"/>
            <a:ext cx="3726646" cy="2115791"/>
          </a:xfrm>
          <a:prstGeom prst="rect">
            <a:avLst/>
          </a:prstGeom>
          <a:ln w="76200">
            <a:solidFill>
              <a:schemeClr val="accent1"/>
            </a:solidFill>
          </a:ln>
        </p:spPr>
        <p:txBody>
          <a:bodyPr vert="horz" lIns="92075" tIns="46038" rIns="92075" bIns="46038" rtlCol="0">
            <a:normAutofit fontScale="85000" lnSpcReduction="10000"/>
          </a:bodyPr>
          <a:lstStyle/>
          <a:p>
            <a:pPr marL="342900" marR="0" lvl="0" indent="-342900" algn="l" defTabSz="457200" rtl="0" eaLnBrk="1" fontAlgn="auto" latinLnBrk="0" hangingPunct="1">
              <a:lnSpc>
                <a:spcPct val="120000"/>
              </a:lnSpc>
              <a:spcBef>
                <a:spcPct val="20000"/>
              </a:spcBef>
              <a:spcAft>
                <a:spcPts val="0"/>
              </a:spcAft>
              <a:buClrTx/>
              <a:buSzTx/>
              <a:tabLst/>
              <a:defRPr/>
            </a:pPr>
            <a:r>
              <a:rPr kumimoji="0" lang="en-US" sz="1800" b="1" i="0" u="none" strike="noStrike" kern="1200" cap="none" spc="0" normalizeH="0" baseline="0" noProof="0" dirty="0">
                <a:ln>
                  <a:noFill/>
                </a:ln>
                <a:solidFill>
                  <a:schemeClr val="accent1">
                    <a:lumMod val="75000"/>
                  </a:schemeClr>
                </a:solidFill>
                <a:effectLst/>
                <a:uLnTx/>
                <a:uFillTx/>
                <a:latin typeface="+mn-lt"/>
                <a:ea typeface="+mn-ea"/>
                <a:cs typeface="+mn-cs"/>
              </a:rPr>
              <a:t>Unsupervised learning (clustering)</a:t>
            </a:r>
          </a:p>
          <a:p>
            <a:pPr marL="285750" indent="-285750">
              <a:lnSpc>
                <a:spcPct val="120000"/>
              </a:lnSpc>
              <a:spcBef>
                <a:spcPct val="20000"/>
              </a:spcBef>
              <a:buFont typeface="Arial"/>
              <a:buChar char="–"/>
            </a:pPr>
            <a:r>
              <a:rPr kumimoji="0" lang="en-US" b="0" i="0" u="none" strike="noStrike" kern="1200" cap="none" spc="0" normalizeH="0" baseline="0" noProof="0" dirty="0">
                <a:ln>
                  <a:noFill/>
                </a:ln>
                <a:solidFill>
                  <a:schemeClr val="tx1"/>
                </a:solidFill>
                <a:effectLst/>
                <a:uLnTx/>
                <a:uFillTx/>
                <a:latin typeface="+mn-lt"/>
                <a:ea typeface="+mn-ea"/>
                <a:cs typeface="+mn-cs"/>
              </a:rPr>
              <a:t>The class labels of training data is unknown</a:t>
            </a:r>
          </a:p>
          <a:p>
            <a:pPr marL="285750" indent="-285750">
              <a:lnSpc>
                <a:spcPct val="120000"/>
              </a:lnSpc>
              <a:spcBef>
                <a:spcPct val="20000"/>
              </a:spcBef>
              <a:buFont typeface="Arial"/>
              <a:buChar char="–"/>
            </a:pPr>
            <a:r>
              <a:rPr kumimoji="0" lang="en-US" b="0" i="0" u="none" strike="noStrike" kern="1200" cap="none" spc="0" normalizeH="0" baseline="0" noProof="0" dirty="0">
                <a:ln>
                  <a:noFill/>
                </a:ln>
                <a:solidFill>
                  <a:schemeClr val="tx1"/>
                </a:solidFill>
                <a:effectLst/>
                <a:uLnTx/>
                <a:uFillTx/>
                <a:latin typeface="+mn-lt"/>
                <a:ea typeface="+mn-ea"/>
                <a:cs typeface="+mn-cs"/>
              </a:rPr>
              <a:t>Given a set of measurements, observations, etc. with the aim of establishing the existence of classes or clusters in the data</a:t>
            </a:r>
          </a:p>
        </p:txBody>
      </p:sp>
      <p:sp>
        <p:nvSpPr>
          <p:cNvPr id="7" name="TextBox 6"/>
          <p:cNvSpPr txBox="1"/>
          <p:nvPr/>
        </p:nvSpPr>
        <p:spPr>
          <a:xfrm rot="16200000">
            <a:off x="-1226516" y="3502628"/>
            <a:ext cx="387531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b="1" dirty="0">
                <a:solidFill>
                  <a:schemeClr val="tx1"/>
                </a:solidFill>
              </a:rPr>
              <a:t>Supervised Learning</a:t>
            </a:r>
          </a:p>
        </p:txBody>
      </p:sp>
    </p:spTree>
    <p:extLst>
      <p:ext uri="{BB962C8B-B14F-4D97-AF65-F5344CB8AC3E}">
        <p14:creationId xmlns:p14="http://schemas.microsoft.com/office/powerpoint/2010/main" val="658631563"/>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57251" y="750889"/>
            <a:ext cx="7391400" cy="860198"/>
          </a:xfrm>
        </p:spPr>
        <p:txBody>
          <a:bodyPr>
            <a:normAutofit fontScale="90000"/>
          </a:bodyPr>
          <a:lstStyle/>
          <a:p>
            <a:r>
              <a:rPr lang="en-US" sz="4000" b="1" dirty="0"/>
              <a:t>Random Forest in h2o (v. 3.10)</a:t>
            </a:r>
          </a:p>
        </p:txBody>
      </p:sp>
      <p:grpSp>
        <p:nvGrpSpPr>
          <p:cNvPr id="7" name="Group 6"/>
          <p:cNvGrpSpPr/>
          <p:nvPr/>
        </p:nvGrpSpPr>
        <p:grpSpPr>
          <a:xfrm>
            <a:off x="901868" y="1751151"/>
            <a:ext cx="3070622" cy="2167627"/>
            <a:chOff x="857251" y="1611087"/>
            <a:chExt cx="5865091" cy="414031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1" y="1611087"/>
              <a:ext cx="5865091" cy="41403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ounded Rectangle 5"/>
            <p:cNvSpPr/>
            <p:nvPr/>
          </p:nvSpPr>
          <p:spPr>
            <a:xfrm>
              <a:off x="4950690" y="4562763"/>
              <a:ext cx="1662545" cy="803563"/>
            </a:xfrm>
            <a:prstGeom prst="round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ight Arrow 2"/>
            <p:cNvSpPr/>
            <p:nvPr/>
          </p:nvSpPr>
          <p:spPr>
            <a:xfrm rot="20097282">
              <a:off x="4076125" y="5227781"/>
              <a:ext cx="978408" cy="484632"/>
            </a:xfrm>
            <a:prstGeom prst="rightArrow">
              <a:avLst/>
            </a:prstGeom>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562170" y="1751151"/>
            <a:ext cx="2055440" cy="3106111"/>
            <a:chOff x="5100351" y="1751151"/>
            <a:chExt cx="2055440" cy="3106111"/>
          </a:xfrm>
        </p:grpSpPr>
        <p:pic>
          <p:nvPicPr>
            <p:cNvPr id="1070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351" y="1751151"/>
              <a:ext cx="2055440" cy="310611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ounded Rectangle 9"/>
            <p:cNvSpPr/>
            <p:nvPr/>
          </p:nvSpPr>
          <p:spPr>
            <a:xfrm>
              <a:off x="5100351" y="3041506"/>
              <a:ext cx="1161904" cy="262700"/>
            </a:xfrm>
            <a:prstGeom prst="round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7051709" y="2849690"/>
            <a:ext cx="1759784" cy="646331"/>
          </a:xfrm>
          <a:prstGeom prst="rect">
            <a:avLst/>
          </a:prstGeom>
          <a:solidFill>
            <a:schemeClr val="bg1"/>
          </a:solidFill>
          <a:ln>
            <a:solidFill>
              <a:schemeClr val="accent1"/>
            </a:solidFill>
          </a:ln>
        </p:spPr>
        <p:txBody>
          <a:bodyPr wrap="square" rtlCol="0">
            <a:spAutoFit/>
          </a:bodyPr>
          <a:lstStyle/>
          <a:p>
            <a:r>
              <a:rPr lang="en-US" dirty="0"/>
              <a:t>Distributed Random Forest</a:t>
            </a:r>
          </a:p>
        </p:txBody>
      </p:sp>
      <p:pic>
        <p:nvPicPr>
          <p:cNvPr id="10700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254" y="4294649"/>
            <a:ext cx="4323940" cy="20794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ight Arrow 10"/>
          <p:cNvSpPr/>
          <p:nvPr/>
        </p:nvSpPr>
        <p:spPr>
          <a:xfrm rot="20749334">
            <a:off x="4083327" y="3276028"/>
            <a:ext cx="1394691" cy="2627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urved Left Arrow 11"/>
          <p:cNvSpPr/>
          <p:nvPr/>
        </p:nvSpPr>
        <p:spPr>
          <a:xfrm rot="1701650">
            <a:off x="5488949" y="3366933"/>
            <a:ext cx="533160" cy="110368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5229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57251" y="750889"/>
            <a:ext cx="7391400" cy="860198"/>
          </a:xfrm>
        </p:spPr>
        <p:txBody>
          <a:bodyPr>
            <a:normAutofit fontScale="90000"/>
          </a:bodyPr>
          <a:lstStyle/>
          <a:p>
            <a:r>
              <a:rPr lang="en-US" sz="4000" b="1" dirty="0"/>
              <a:t>Random Forest in h2o (v. 3.10)</a:t>
            </a:r>
          </a:p>
        </p:txBody>
      </p:sp>
      <p:pic>
        <p:nvPicPr>
          <p:cNvPr id="1071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95" y="1754908"/>
            <a:ext cx="5105978" cy="288347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711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877" y="2158586"/>
            <a:ext cx="2959101" cy="306833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429491" y="4903750"/>
            <a:ext cx="4572000" cy="923330"/>
          </a:xfrm>
          <a:prstGeom prst="rect">
            <a:avLst/>
          </a:prstGeom>
        </p:spPr>
        <p:txBody>
          <a:bodyPr>
            <a:spAutoFit/>
          </a:bodyPr>
          <a:lstStyle/>
          <a:p>
            <a:r>
              <a:rPr lang="en-US" b="1" dirty="0"/>
              <a:t>File Path</a:t>
            </a:r>
            <a:r>
              <a:rPr lang="en-US" dirty="0"/>
              <a:t>:</a:t>
            </a:r>
          </a:p>
          <a:p>
            <a:r>
              <a:rPr lang="en-US" dirty="0">
                <a:hlinkClick r:id="rId4"/>
              </a:rPr>
              <a:t>https://s3.amazonaws.com/h2o-public-test-data/smalldata/flow_examples/ad.data.gz</a:t>
            </a:r>
            <a:r>
              <a:rPr lang="en-US" dirty="0"/>
              <a:t> </a:t>
            </a:r>
          </a:p>
        </p:txBody>
      </p:sp>
    </p:spTree>
    <p:extLst>
      <p:ext uri="{BB962C8B-B14F-4D97-AF65-F5344CB8AC3E}">
        <p14:creationId xmlns:p14="http://schemas.microsoft.com/office/powerpoint/2010/main" val="4042088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Neural networks and deep learning</a:t>
            </a:r>
          </a:p>
        </p:txBody>
      </p:sp>
      <p:sp>
        <p:nvSpPr>
          <p:cNvPr id="6" name="Text Placeholder 5"/>
          <p:cNvSpPr>
            <a:spLocks noGrp="1"/>
          </p:cNvSpPr>
          <p:nvPr>
            <p:ph type="body" idx="1"/>
          </p:nvPr>
        </p:nvSpPr>
        <p:spPr>
          <a:xfrm>
            <a:off x="3508875" y="1925557"/>
            <a:ext cx="5460934" cy="719472"/>
          </a:xfrm>
        </p:spPr>
        <p:txBody>
          <a:bodyPr/>
          <a:lstStyle/>
          <a:p>
            <a:endParaRPr lang="en-US" dirty="0"/>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42</a:t>
            </a:fld>
            <a:endParaRPr lang="en-US"/>
          </a:p>
        </p:txBody>
      </p:sp>
    </p:spTree>
    <p:extLst>
      <p:ext uri="{BB962C8B-B14F-4D97-AF65-F5344CB8AC3E}">
        <p14:creationId xmlns:p14="http://schemas.microsoft.com/office/powerpoint/2010/main" val="3312829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r>
              <a:rPr lang="en-US" sz="3600" b="1" dirty="0"/>
              <a:t>Modeled on the Brain</a:t>
            </a:r>
          </a:p>
        </p:txBody>
      </p:sp>
      <p:grpSp>
        <p:nvGrpSpPr>
          <p:cNvPr id="5" name="Group 4"/>
          <p:cNvGrpSpPr/>
          <p:nvPr/>
        </p:nvGrpSpPr>
        <p:grpSpPr>
          <a:xfrm>
            <a:off x="349251" y="1794176"/>
            <a:ext cx="4195039" cy="3146280"/>
            <a:chOff x="857251" y="1711036"/>
            <a:chExt cx="4663017" cy="3497263"/>
          </a:xfrm>
        </p:grpSpPr>
        <p:pic>
          <p:nvPicPr>
            <p:cNvPr id="6" name="Picture 5"/>
            <p:cNvPicPr>
              <a:picLocks noChangeAspect="1"/>
            </p:cNvPicPr>
            <p:nvPr/>
          </p:nvPicPr>
          <p:blipFill>
            <a:blip r:embed="rId2"/>
            <a:stretch>
              <a:fillRect/>
            </a:stretch>
          </p:blipFill>
          <p:spPr>
            <a:xfrm>
              <a:off x="857251" y="1711036"/>
              <a:ext cx="4663017" cy="3497263"/>
            </a:xfrm>
            <a:prstGeom prst="rect">
              <a:avLst/>
            </a:prstGeom>
          </p:spPr>
        </p:pic>
        <p:sp>
          <p:nvSpPr>
            <p:cNvPr id="7" name="TextBox 4"/>
            <p:cNvSpPr txBox="1"/>
            <p:nvPr/>
          </p:nvSpPr>
          <p:spPr>
            <a:xfrm>
              <a:off x="3639127" y="3851563"/>
              <a:ext cx="1881141" cy="543956"/>
            </a:xfrm>
            <a:prstGeom prst="rect">
              <a:avLst/>
            </a:prstGeom>
            <a:solidFill>
              <a:schemeClr val="tx1"/>
            </a:solidFill>
            <a:ln>
              <a:solidFill>
                <a:schemeClr val="bg1"/>
              </a:solidFill>
            </a:ln>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400" dirty="0">
                  <a:solidFill>
                    <a:schemeClr val="bg1"/>
                  </a:solidFill>
                </a:rPr>
                <a:t>neural network</a:t>
              </a:r>
            </a:p>
          </p:txBody>
        </p:sp>
      </p:grpSp>
      <p:pic>
        <p:nvPicPr>
          <p:cNvPr id="1073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984" y="1794176"/>
            <a:ext cx="3918672" cy="3155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68157" y="5067957"/>
            <a:ext cx="4176133" cy="1477328"/>
          </a:xfrm>
          <a:prstGeom prst="rect">
            <a:avLst/>
          </a:prstGeom>
          <a:noFill/>
        </p:spPr>
        <p:txBody>
          <a:bodyPr wrap="square" rtlCol="0">
            <a:spAutoFit/>
          </a:bodyPr>
          <a:lstStyle/>
          <a:p>
            <a:r>
              <a:rPr lang="en-US" dirty="0"/>
              <a:t>Nodes (=soma) aggregate information from dendrites and pass it on through the axon (=stem).  Axons are connected to other dendrites with synapses.</a:t>
            </a:r>
          </a:p>
        </p:txBody>
      </p:sp>
      <p:pic>
        <p:nvPicPr>
          <p:cNvPr id="10731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984" y="5067957"/>
            <a:ext cx="1627505" cy="1221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4"/>
          <p:cNvSpPr txBox="1"/>
          <p:nvPr/>
        </p:nvSpPr>
        <p:spPr>
          <a:xfrm>
            <a:off x="6006157" y="5507118"/>
            <a:ext cx="1692351" cy="489365"/>
          </a:xfrm>
          <a:prstGeom prst="rect">
            <a:avLst/>
          </a:prstGeom>
          <a:solidFill>
            <a:schemeClr val="tx1"/>
          </a:solidFill>
          <a:ln>
            <a:solidFill>
              <a:schemeClr val="bg1"/>
            </a:solidFill>
          </a:ln>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400" dirty="0">
                <a:solidFill>
                  <a:schemeClr val="bg1"/>
                </a:solidFill>
              </a:rPr>
              <a:t>synapse</a:t>
            </a:r>
          </a:p>
        </p:txBody>
      </p:sp>
    </p:spTree>
    <p:extLst>
      <p:ext uri="{BB962C8B-B14F-4D97-AF65-F5344CB8AC3E}">
        <p14:creationId xmlns:p14="http://schemas.microsoft.com/office/powerpoint/2010/main" val="1022918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44</a:t>
            </a:fld>
            <a:endParaRPr lang="en-US"/>
          </a:p>
        </p:txBody>
      </p:sp>
      <p:sp>
        <p:nvSpPr>
          <p:cNvPr id="4" name="Title 3"/>
          <p:cNvSpPr>
            <a:spLocks noGrp="1"/>
          </p:cNvSpPr>
          <p:nvPr>
            <p:ph type="title" idx="4294967295"/>
          </p:nvPr>
        </p:nvSpPr>
        <p:spPr/>
        <p:txBody>
          <a:bodyPr>
            <a:normAutofit/>
          </a:bodyPr>
          <a:lstStyle/>
          <a:p>
            <a:r>
              <a:rPr lang="en-US" sz="3600" b="1" dirty="0"/>
              <a:t>Neural Network</a:t>
            </a:r>
          </a:p>
        </p:txBody>
      </p:sp>
      <p:grpSp>
        <p:nvGrpSpPr>
          <p:cNvPr id="5" name="Group 4"/>
          <p:cNvGrpSpPr/>
          <p:nvPr/>
        </p:nvGrpSpPr>
        <p:grpSpPr>
          <a:xfrm>
            <a:off x="989456" y="1691143"/>
            <a:ext cx="3124200" cy="4800600"/>
            <a:chOff x="7361237" y="1516062"/>
            <a:chExt cx="3124200" cy="4800600"/>
          </a:xfrm>
        </p:grpSpPr>
        <p:grpSp>
          <p:nvGrpSpPr>
            <p:cNvPr id="6" name="Group 5"/>
            <p:cNvGrpSpPr/>
            <p:nvPr/>
          </p:nvGrpSpPr>
          <p:grpSpPr>
            <a:xfrm>
              <a:off x="9037637" y="1516062"/>
              <a:ext cx="1219200" cy="4495800"/>
              <a:chOff x="9037637" y="1516062"/>
              <a:chExt cx="1219200" cy="4495800"/>
            </a:xfrm>
          </p:grpSpPr>
          <p:cxnSp>
            <p:nvCxnSpPr>
              <p:cNvPr id="72" name="Straight Connector 71"/>
              <p:cNvCxnSpPr/>
              <p:nvPr/>
            </p:nvCxnSpPr>
            <p:spPr>
              <a:xfrm flipV="1">
                <a:off x="9647237" y="1516062"/>
                <a:ext cx="0" cy="1600200"/>
              </a:xfrm>
              <a:prstGeom prst="line">
                <a:avLst/>
              </a:prstGeom>
              <a:ln w="3810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9647237" y="3268662"/>
                <a:ext cx="0" cy="11430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9647237" y="3268662"/>
                <a:ext cx="152400" cy="11430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9494837" y="3268662"/>
                <a:ext cx="152400" cy="11430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9342437" y="3268662"/>
                <a:ext cx="304800" cy="11430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9190037" y="3268662"/>
                <a:ext cx="457200" cy="11430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9647237" y="3268662"/>
                <a:ext cx="304800" cy="11430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9647237" y="3268662"/>
                <a:ext cx="457200" cy="11430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9647237" y="3268662"/>
                <a:ext cx="609600" cy="11430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037637" y="3268662"/>
                <a:ext cx="609600" cy="11430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0256837" y="4411662"/>
                <a:ext cx="0" cy="1600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0104437" y="4411662"/>
                <a:ext cx="0" cy="1600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037637" y="4411662"/>
                <a:ext cx="0" cy="1600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190037" y="4411662"/>
                <a:ext cx="0" cy="1600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342437" y="4411662"/>
                <a:ext cx="0" cy="1600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9494837" y="4411662"/>
                <a:ext cx="0" cy="1600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9647237" y="4411662"/>
                <a:ext cx="0" cy="1600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9799637" y="4411662"/>
                <a:ext cx="0" cy="1600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9952037" y="4411662"/>
                <a:ext cx="0" cy="1600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Oval 90"/>
              <p:cNvSpPr/>
              <p:nvPr/>
            </p:nvSpPr>
            <p:spPr bwMode="auto">
              <a:xfrm>
                <a:off x="9494837" y="3116262"/>
                <a:ext cx="304800" cy="304800"/>
              </a:xfrm>
              <a:prstGeom prst="ellipse">
                <a:avLst/>
              </a:prstGeom>
              <a:solidFill>
                <a:schemeClr val="tx1"/>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7" name="Group 6"/>
            <p:cNvGrpSpPr/>
            <p:nvPr/>
          </p:nvGrpSpPr>
          <p:grpSpPr>
            <a:xfrm>
              <a:off x="7361237" y="5682794"/>
              <a:ext cx="3124200" cy="633868"/>
              <a:chOff x="8123237" y="4895224"/>
              <a:chExt cx="3124200" cy="633868"/>
            </a:xfrm>
          </p:grpSpPr>
          <p:cxnSp>
            <p:nvCxnSpPr>
              <p:cNvPr id="60" name="Straight Connector 59"/>
              <p:cNvCxnSpPr/>
              <p:nvPr/>
            </p:nvCxnSpPr>
            <p:spPr>
              <a:xfrm>
                <a:off x="8809037" y="5211762"/>
                <a:ext cx="2438400" cy="12530"/>
              </a:xfrm>
              <a:prstGeom prst="line">
                <a:avLst/>
              </a:prstGeom>
              <a:ln w="3810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8123237" y="5205242"/>
                <a:ext cx="571500" cy="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p:nvCxnSpPr>
            <p:spPr>
              <a:xfrm flipV="1">
                <a:off x="8123237" y="5205242"/>
                <a:ext cx="571500" cy="76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a:off x="8123237" y="5123824"/>
                <a:ext cx="571500" cy="76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8123237" y="5050233"/>
                <a:ext cx="571500" cy="1524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a:off x="8123237" y="4971425"/>
                <a:ext cx="571500" cy="2286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p:cNvCxnSpPr>
              <p:nvPr/>
            </p:nvCxnSpPr>
            <p:spPr>
              <a:xfrm flipV="1">
                <a:off x="8123237" y="5205242"/>
                <a:ext cx="571500" cy="1524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flipV="1">
                <a:off x="8123237" y="5205242"/>
                <a:ext cx="571500" cy="2286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flipV="1">
                <a:off x="8123237" y="5205242"/>
                <a:ext cx="571500" cy="32385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8123237" y="4895224"/>
                <a:ext cx="571500" cy="3048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Oval 69"/>
              <p:cNvSpPr/>
              <p:nvPr/>
            </p:nvSpPr>
            <p:spPr bwMode="auto">
              <a:xfrm rot="5400000">
                <a:off x="8504237" y="5059362"/>
                <a:ext cx="304800" cy="304800"/>
              </a:xfrm>
              <a:prstGeom prst="ellipse">
                <a:avLst/>
              </a:prstGeom>
              <a:solidFill>
                <a:schemeClr val="tx1"/>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1" name="Oval 70"/>
              <p:cNvSpPr>
                <a:spLocks noChangeAspect="1"/>
              </p:cNvSpPr>
              <p:nvPr/>
            </p:nvSpPr>
            <p:spPr bwMode="auto">
              <a:xfrm>
                <a:off x="9705720" y="5119179"/>
                <a:ext cx="187833" cy="187833"/>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8" name="Group 7"/>
            <p:cNvGrpSpPr/>
            <p:nvPr/>
          </p:nvGrpSpPr>
          <p:grpSpPr>
            <a:xfrm>
              <a:off x="8199437" y="5301794"/>
              <a:ext cx="2286000" cy="633868"/>
              <a:chOff x="8123237" y="4895224"/>
              <a:chExt cx="2286000" cy="633868"/>
            </a:xfrm>
          </p:grpSpPr>
          <p:cxnSp>
            <p:nvCxnSpPr>
              <p:cNvPr id="48" name="Straight Connector 47"/>
              <p:cNvCxnSpPr/>
              <p:nvPr/>
            </p:nvCxnSpPr>
            <p:spPr>
              <a:xfrm rot="5400000" flipV="1">
                <a:off x="9609137" y="4411662"/>
                <a:ext cx="0" cy="1600200"/>
              </a:xfrm>
              <a:prstGeom prst="line">
                <a:avLst/>
              </a:prstGeom>
              <a:ln w="3810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8123237" y="5205242"/>
                <a:ext cx="571500" cy="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flipV="1">
                <a:off x="8123237" y="5205242"/>
                <a:ext cx="571500" cy="76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p:nvCxnSpPr>
            <p:spPr>
              <a:xfrm>
                <a:off x="8123237" y="5123824"/>
                <a:ext cx="571500" cy="76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8123237" y="5050233"/>
                <a:ext cx="571500" cy="1524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8123237" y="4971425"/>
                <a:ext cx="571500" cy="2286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8123237" y="5205242"/>
                <a:ext cx="571500" cy="1524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cxnSpLocks/>
              </p:cNvCxnSpPr>
              <p:nvPr/>
            </p:nvCxnSpPr>
            <p:spPr>
              <a:xfrm flipV="1">
                <a:off x="8123237" y="5205242"/>
                <a:ext cx="571500" cy="2286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8123237" y="5205242"/>
                <a:ext cx="571500" cy="32385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p:cNvCxnSpPr>
              <p:nvPr/>
            </p:nvCxnSpPr>
            <p:spPr>
              <a:xfrm>
                <a:off x="8123237" y="4895224"/>
                <a:ext cx="571500" cy="3048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rot="5400000">
                <a:off x="8504237" y="5059362"/>
                <a:ext cx="304800" cy="304800"/>
              </a:xfrm>
              <a:prstGeom prst="ellipse">
                <a:avLst/>
              </a:prstGeom>
              <a:solidFill>
                <a:schemeClr val="tx1"/>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Oval 58"/>
              <p:cNvSpPr>
                <a:spLocks noChangeAspect="1"/>
              </p:cNvSpPr>
              <p:nvPr/>
            </p:nvSpPr>
            <p:spPr bwMode="auto">
              <a:xfrm>
                <a:off x="9824021" y="5159945"/>
                <a:ext cx="103632" cy="103632"/>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 name="Group 8"/>
            <p:cNvGrpSpPr/>
            <p:nvPr/>
          </p:nvGrpSpPr>
          <p:grpSpPr>
            <a:xfrm>
              <a:off x="7361237" y="4920794"/>
              <a:ext cx="3124200" cy="633868"/>
              <a:chOff x="8123237" y="4895224"/>
              <a:chExt cx="3124200" cy="633868"/>
            </a:xfrm>
          </p:grpSpPr>
          <p:cxnSp>
            <p:nvCxnSpPr>
              <p:cNvPr id="36" name="Straight Connector 35"/>
              <p:cNvCxnSpPr/>
              <p:nvPr/>
            </p:nvCxnSpPr>
            <p:spPr>
              <a:xfrm flipV="1">
                <a:off x="8809037" y="5200024"/>
                <a:ext cx="2438400" cy="11738"/>
              </a:xfrm>
              <a:prstGeom prst="line">
                <a:avLst/>
              </a:prstGeom>
              <a:ln w="3810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a:off x="8123237" y="5205242"/>
                <a:ext cx="571500" cy="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cxnSpLocks/>
              </p:cNvCxnSpPr>
              <p:nvPr/>
            </p:nvCxnSpPr>
            <p:spPr>
              <a:xfrm flipV="1">
                <a:off x="8123237" y="5205242"/>
                <a:ext cx="571500" cy="76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cxnSpLocks/>
              </p:cNvCxnSpPr>
              <p:nvPr/>
            </p:nvCxnSpPr>
            <p:spPr>
              <a:xfrm>
                <a:off x="8123237" y="5123824"/>
                <a:ext cx="571500" cy="76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a:off x="8123237" y="5050233"/>
                <a:ext cx="571500" cy="1524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a:off x="8123237" y="4971425"/>
                <a:ext cx="571500" cy="2286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p:cNvCxnSpPr>
              <p:nvPr/>
            </p:nvCxnSpPr>
            <p:spPr>
              <a:xfrm flipV="1">
                <a:off x="8123237" y="5205242"/>
                <a:ext cx="571500" cy="1524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8123237" y="5205242"/>
                <a:ext cx="571500" cy="2286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p:cNvCxnSpPr>
              <p:nvPr/>
            </p:nvCxnSpPr>
            <p:spPr>
              <a:xfrm flipV="1">
                <a:off x="8123237" y="5205242"/>
                <a:ext cx="571500" cy="32385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p:nvCxnSpPr>
            <p:spPr>
              <a:xfrm>
                <a:off x="8123237" y="4895224"/>
                <a:ext cx="571500" cy="3048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rot="5400000">
                <a:off x="8504237" y="5059362"/>
                <a:ext cx="304800" cy="304800"/>
              </a:xfrm>
              <a:prstGeom prst="ellipse">
                <a:avLst/>
              </a:prstGeom>
              <a:solidFill>
                <a:schemeClr val="tx1"/>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9875837" y="5129042"/>
                <a:ext cx="152400" cy="15240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0" name="Group 9"/>
            <p:cNvGrpSpPr/>
            <p:nvPr/>
          </p:nvGrpSpPr>
          <p:grpSpPr>
            <a:xfrm>
              <a:off x="8199437" y="4487862"/>
              <a:ext cx="2286000" cy="633868"/>
              <a:chOff x="8123237" y="4895224"/>
              <a:chExt cx="2286000" cy="633868"/>
            </a:xfrm>
          </p:grpSpPr>
          <p:cxnSp>
            <p:nvCxnSpPr>
              <p:cNvPr id="24" name="Straight Connector 23"/>
              <p:cNvCxnSpPr/>
              <p:nvPr/>
            </p:nvCxnSpPr>
            <p:spPr>
              <a:xfrm rot="5400000" flipV="1">
                <a:off x="9609137" y="4411662"/>
                <a:ext cx="0" cy="1600200"/>
              </a:xfrm>
              <a:prstGeom prst="line">
                <a:avLst/>
              </a:prstGeom>
              <a:ln w="3810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a:off x="8123237" y="5205242"/>
                <a:ext cx="571500" cy="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flipV="1">
                <a:off x="8123237" y="5205242"/>
                <a:ext cx="571500" cy="76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8123237" y="5123824"/>
                <a:ext cx="571500" cy="76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a:off x="8123237" y="5050233"/>
                <a:ext cx="571500" cy="1524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a:off x="8123237" y="4971425"/>
                <a:ext cx="571500" cy="2286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flipV="1">
                <a:off x="8123237" y="5205242"/>
                <a:ext cx="571500" cy="1524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8123237" y="5205242"/>
                <a:ext cx="571500" cy="2286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flipV="1">
                <a:off x="8123237" y="5205242"/>
                <a:ext cx="571500" cy="32385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a:off x="8123237" y="4895224"/>
                <a:ext cx="571500" cy="3048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auto">
              <a:xfrm rot="5400000">
                <a:off x="8504237" y="5059362"/>
                <a:ext cx="304800" cy="304800"/>
              </a:xfrm>
              <a:prstGeom prst="ellipse">
                <a:avLst/>
              </a:prstGeom>
              <a:solidFill>
                <a:schemeClr val="tx1"/>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Oval 34"/>
              <p:cNvSpPr>
                <a:spLocks noChangeAspect="1"/>
              </p:cNvSpPr>
              <p:nvPr/>
            </p:nvSpPr>
            <p:spPr bwMode="auto">
              <a:xfrm>
                <a:off x="9374441" y="5161123"/>
                <a:ext cx="88392" cy="88392"/>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1" name="Group 10"/>
            <p:cNvGrpSpPr/>
            <p:nvPr/>
          </p:nvGrpSpPr>
          <p:grpSpPr>
            <a:xfrm>
              <a:off x="7361237" y="4106862"/>
              <a:ext cx="3124200" cy="633868"/>
              <a:chOff x="8123237" y="4895224"/>
              <a:chExt cx="3124200" cy="633868"/>
            </a:xfrm>
          </p:grpSpPr>
          <p:cxnSp>
            <p:nvCxnSpPr>
              <p:cNvPr id="12" name="Straight Connector 11"/>
              <p:cNvCxnSpPr/>
              <p:nvPr/>
            </p:nvCxnSpPr>
            <p:spPr>
              <a:xfrm flipV="1">
                <a:off x="8809037" y="5200024"/>
                <a:ext cx="2438400" cy="11738"/>
              </a:xfrm>
              <a:prstGeom prst="line">
                <a:avLst/>
              </a:prstGeom>
              <a:ln w="3810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8123237" y="5205242"/>
                <a:ext cx="571500" cy="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123237" y="5205242"/>
                <a:ext cx="571500" cy="76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8123237" y="5123824"/>
                <a:ext cx="571500" cy="762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a:off x="8123237" y="5050233"/>
                <a:ext cx="571500" cy="1524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8123237" y="4971425"/>
                <a:ext cx="571500" cy="2286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flipV="1">
                <a:off x="8123237" y="5205242"/>
                <a:ext cx="571500" cy="1524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flipV="1">
                <a:off x="8123237" y="5205242"/>
                <a:ext cx="571500" cy="2286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8123237" y="5205242"/>
                <a:ext cx="571500" cy="32385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8123237" y="4895224"/>
                <a:ext cx="571500" cy="304800"/>
              </a:xfrm>
              <a:prstGeom prst="line">
                <a:avLst/>
              </a:prstGeom>
              <a:ln w="19050" cap="rnd">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auto">
              <a:xfrm rot="5400000">
                <a:off x="8504237" y="5059362"/>
                <a:ext cx="304800" cy="304800"/>
              </a:xfrm>
              <a:prstGeom prst="ellipse">
                <a:avLst/>
              </a:prstGeom>
              <a:solidFill>
                <a:schemeClr val="tx1"/>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Oval 22"/>
              <p:cNvSpPr>
                <a:spLocks noChangeAspect="1"/>
              </p:cNvSpPr>
              <p:nvPr/>
            </p:nvSpPr>
            <p:spPr bwMode="auto">
              <a:xfrm>
                <a:off x="10772812" y="5111631"/>
                <a:ext cx="185928" cy="185928"/>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92" name="Rectangle 91"/>
          <p:cNvSpPr/>
          <p:nvPr/>
        </p:nvSpPr>
        <p:spPr>
          <a:xfrm>
            <a:off x="899412" y="2091014"/>
            <a:ext cx="1981200" cy="1200329"/>
          </a:xfrm>
          <a:prstGeom prst="rect">
            <a:avLst/>
          </a:prstGeom>
        </p:spPr>
        <p:txBody>
          <a:bodyPr wrap="square">
            <a:spAutoFit/>
          </a:bodyPr>
          <a:lstStyle/>
          <a:p>
            <a:r>
              <a:rPr lang="en-US" dirty="0"/>
              <a:t>Lots of axons connect with the dendrites of one neuron.</a:t>
            </a:r>
          </a:p>
        </p:txBody>
      </p:sp>
      <p:grpSp>
        <p:nvGrpSpPr>
          <p:cNvPr id="93" name="Group 92"/>
          <p:cNvGrpSpPr/>
          <p:nvPr/>
        </p:nvGrpSpPr>
        <p:grpSpPr>
          <a:xfrm>
            <a:off x="4113656" y="1905786"/>
            <a:ext cx="4694237" cy="3229100"/>
            <a:chOff x="4449763" y="2002629"/>
            <a:chExt cx="4694237" cy="3229100"/>
          </a:xfrm>
        </p:grpSpPr>
        <p:pic>
          <p:nvPicPr>
            <p:cNvPr id="1074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763" y="2048792"/>
              <a:ext cx="4694237" cy="318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TextBox 3"/>
            <p:cNvSpPr txBox="1"/>
            <p:nvPr/>
          </p:nvSpPr>
          <p:spPr>
            <a:xfrm>
              <a:off x="5100518" y="4517229"/>
              <a:ext cx="741229"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gradFill>
                    <a:gsLst>
                      <a:gs pos="2917">
                        <a:schemeClr val="tx1"/>
                      </a:gs>
                      <a:gs pos="30000">
                        <a:schemeClr val="tx1"/>
                      </a:gs>
                    </a:gsLst>
                    <a:lin ang="5400000" scaled="0"/>
                  </a:gradFill>
                </a:rPr>
                <a:t>eye</a:t>
              </a:r>
            </a:p>
          </p:txBody>
        </p:sp>
        <p:sp>
          <p:nvSpPr>
            <p:cNvPr id="95" name="TextBox 15"/>
            <p:cNvSpPr txBox="1"/>
            <p:nvPr/>
          </p:nvSpPr>
          <p:spPr>
            <a:xfrm>
              <a:off x="5862518" y="4517229"/>
              <a:ext cx="741229"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gradFill>
                    <a:gsLst>
                      <a:gs pos="2917">
                        <a:schemeClr val="tx1"/>
                      </a:gs>
                      <a:gs pos="30000">
                        <a:schemeClr val="tx1"/>
                      </a:gs>
                    </a:gsLst>
                    <a:lin ang="5400000" scaled="0"/>
                  </a:gradFill>
                </a:rPr>
                <a:t>sun</a:t>
              </a:r>
            </a:p>
          </p:txBody>
        </p:sp>
        <p:sp>
          <p:nvSpPr>
            <p:cNvPr id="96" name="TextBox 16"/>
            <p:cNvSpPr txBox="1"/>
            <p:nvPr/>
          </p:nvSpPr>
          <p:spPr>
            <a:xfrm>
              <a:off x="6548318" y="4517229"/>
              <a:ext cx="728405"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gradFill>
                    <a:gsLst>
                      <a:gs pos="2917">
                        <a:schemeClr val="tx1"/>
                      </a:gs>
                      <a:gs pos="30000">
                        <a:schemeClr val="tx1"/>
                      </a:gs>
                    </a:gsLst>
                    <a:lin ang="5400000" scaled="0"/>
                  </a:gradFill>
                </a:rPr>
                <a:t>ball</a:t>
              </a:r>
            </a:p>
          </p:txBody>
        </p:sp>
        <p:sp>
          <p:nvSpPr>
            <p:cNvPr id="97" name="TextBox 17"/>
            <p:cNvSpPr txBox="1"/>
            <p:nvPr/>
          </p:nvSpPr>
          <p:spPr>
            <a:xfrm>
              <a:off x="7234118" y="4517229"/>
              <a:ext cx="1151597"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gradFill>
                    <a:gsLst>
                      <a:gs pos="2917">
                        <a:schemeClr val="tx1"/>
                      </a:gs>
                      <a:gs pos="30000">
                        <a:schemeClr val="tx1"/>
                      </a:gs>
                    </a:gsLst>
                    <a:lin ang="5400000" scaled="0"/>
                  </a:gradFill>
                </a:rPr>
                <a:t>glasses</a:t>
              </a:r>
            </a:p>
          </p:txBody>
        </p:sp>
        <p:sp>
          <p:nvSpPr>
            <p:cNvPr id="98" name="TextBox 20"/>
            <p:cNvSpPr txBox="1"/>
            <p:nvPr/>
          </p:nvSpPr>
          <p:spPr>
            <a:xfrm>
              <a:off x="6243518" y="2002629"/>
              <a:ext cx="110030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gradFill>
                    <a:gsLst>
                      <a:gs pos="2917">
                        <a:schemeClr val="tx1"/>
                      </a:gs>
                      <a:gs pos="30000">
                        <a:schemeClr val="tx1"/>
                      </a:gs>
                    </a:gsLst>
                    <a:lin ang="5400000" scaled="0"/>
                  </a:gradFill>
                </a:rPr>
                <a:t>eyeball</a:t>
              </a:r>
            </a:p>
          </p:txBody>
        </p:sp>
        <p:sp>
          <p:nvSpPr>
            <p:cNvPr id="99" name="TextBox 27"/>
            <p:cNvSpPr txBox="1"/>
            <p:nvPr/>
          </p:nvSpPr>
          <p:spPr>
            <a:xfrm>
              <a:off x="4834962" y="2002629"/>
              <a:ext cx="1523494"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gradFill>
                    <a:gsLst>
                      <a:gs pos="2917">
                        <a:schemeClr val="tx1"/>
                      </a:gs>
                      <a:gs pos="30000">
                        <a:schemeClr val="tx1"/>
                      </a:gs>
                    </a:gsLst>
                    <a:lin ang="5400000" scaled="0"/>
                  </a:gradFill>
                </a:rPr>
                <a:t>sunglasses</a:t>
              </a:r>
            </a:p>
          </p:txBody>
        </p:sp>
        <p:sp>
          <p:nvSpPr>
            <p:cNvPr id="100" name="TextBox 38"/>
            <p:cNvSpPr txBox="1"/>
            <p:nvPr/>
          </p:nvSpPr>
          <p:spPr>
            <a:xfrm>
              <a:off x="7185638" y="2002629"/>
              <a:ext cx="1523494"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gradFill>
                    <a:gsLst>
                      <a:gs pos="2917">
                        <a:schemeClr val="tx1"/>
                      </a:gs>
                      <a:gs pos="30000">
                        <a:schemeClr val="tx1"/>
                      </a:gs>
                    </a:gsLst>
                    <a:lin ang="5400000" scaled="0"/>
                  </a:gradFill>
                </a:rPr>
                <a:t>eyeglasses</a:t>
              </a:r>
            </a:p>
          </p:txBody>
        </p:sp>
      </p:grpSp>
      <p:sp>
        <p:nvSpPr>
          <p:cNvPr id="1074176" name="Rectangle 1074175"/>
          <p:cNvSpPr/>
          <p:nvPr/>
        </p:nvSpPr>
        <p:spPr>
          <a:xfrm>
            <a:off x="4530061" y="5100419"/>
            <a:ext cx="4277831" cy="369332"/>
          </a:xfrm>
          <a:prstGeom prst="rect">
            <a:avLst/>
          </a:prstGeom>
        </p:spPr>
        <p:txBody>
          <a:bodyPr wrap="square">
            <a:spAutoFit/>
          </a:bodyPr>
          <a:lstStyle/>
          <a:p>
            <a:r>
              <a:rPr lang="en-US" dirty="0"/>
              <a:t>Each connection has its own strength.</a:t>
            </a:r>
          </a:p>
        </p:txBody>
      </p:sp>
    </p:spTree>
    <p:extLst>
      <p:ext uri="{BB962C8B-B14F-4D97-AF65-F5344CB8AC3E}">
        <p14:creationId xmlns:p14="http://schemas.microsoft.com/office/powerpoint/2010/main" val="18914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45</a:t>
            </a:fld>
            <a:endParaRPr lang="en-US"/>
          </a:p>
        </p:txBody>
      </p:sp>
      <p:sp>
        <p:nvSpPr>
          <p:cNvPr id="4" name="Title 3"/>
          <p:cNvSpPr>
            <a:spLocks noGrp="1"/>
          </p:cNvSpPr>
          <p:nvPr>
            <p:ph type="title" idx="4294967295"/>
          </p:nvPr>
        </p:nvSpPr>
        <p:spPr/>
        <p:txBody>
          <a:bodyPr>
            <a:normAutofit/>
          </a:bodyPr>
          <a:lstStyle/>
          <a:p>
            <a:r>
              <a:rPr lang="en-US" sz="3600" b="1" dirty="0"/>
              <a:t>Neural Network</a:t>
            </a:r>
          </a:p>
        </p:txBody>
      </p:sp>
      <p:pic>
        <p:nvPicPr>
          <p:cNvPr id="1076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163" y="1722259"/>
            <a:ext cx="4402137" cy="3503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04800" y="1722259"/>
            <a:ext cx="4775200" cy="4801314"/>
          </a:xfrm>
          <a:prstGeom prst="rect">
            <a:avLst/>
          </a:prstGeom>
        </p:spPr>
        <p:txBody>
          <a:bodyPr wrap="square">
            <a:spAutoFit/>
          </a:bodyPr>
          <a:lstStyle/>
          <a:p>
            <a:r>
              <a:rPr lang="en-US" dirty="0"/>
              <a:t>Multi-layer, feedforward neural networks consist of many layers of interconnected neuron units, starting with an input layer to match the feature space, followed by multiple layers of nonlinearity, and ending with a linear regression or classification layer to match the output space.</a:t>
            </a:r>
          </a:p>
          <a:p>
            <a:endParaRPr lang="en-US" sz="800" dirty="0"/>
          </a:p>
          <a:p>
            <a:r>
              <a:rPr lang="en-US" dirty="0"/>
              <a:t>Bias units are included in each non-output layer of the network. The weights linking neurons and biases with other neurons determine the output of the entire network. Learning occurs when these weights are adapted to minimize the error on the labeled training data.  For each training example j, the goal is to minimize a loss function, </a:t>
            </a:r>
          </a:p>
          <a:p>
            <a:pPr algn="ctr"/>
            <a:r>
              <a:rPr lang="en-US" sz="2800" b="1" dirty="0">
                <a:solidFill>
                  <a:srgbClr val="FF0000"/>
                </a:solidFill>
              </a:rPr>
              <a:t>L(W, B | j). </a:t>
            </a:r>
            <a:endParaRPr lang="en-US" b="1" dirty="0">
              <a:solidFill>
                <a:srgbClr val="FF0000"/>
              </a:solidFill>
            </a:endParaRPr>
          </a:p>
        </p:txBody>
      </p:sp>
      <p:sp>
        <p:nvSpPr>
          <p:cNvPr id="6" name="Rectangle 5"/>
          <p:cNvSpPr/>
          <p:nvPr/>
        </p:nvSpPr>
        <p:spPr>
          <a:xfrm>
            <a:off x="4921250" y="5389999"/>
            <a:ext cx="3981449" cy="1169551"/>
          </a:xfrm>
          <a:prstGeom prst="rect">
            <a:avLst/>
          </a:prstGeom>
          <a:solidFill>
            <a:schemeClr val="bg1"/>
          </a:solidFill>
        </p:spPr>
        <p:txBody>
          <a:bodyPr wrap="square">
            <a:spAutoFit/>
          </a:bodyPr>
          <a:lstStyle/>
          <a:p>
            <a:r>
              <a:rPr lang="en-US" sz="1400" dirty="0"/>
              <a:t>Here, W is the collection {Wi}</a:t>
            </a:r>
            <a:r>
              <a:rPr lang="en-US" sz="1400" baseline="-25000" dirty="0"/>
              <a:t>1:N−1</a:t>
            </a:r>
            <a:r>
              <a:rPr lang="en-US" sz="1400" dirty="0"/>
              <a:t> , where Wi denotes the weight matrix connecting layers </a:t>
            </a:r>
            <a:r>
              <a:rPr lang="en-US" sz="1400" dirty="0" err="1"/>
              <a:t>i</a:t>
            </a:r>
            <a:r>
              <a:rPr lang="en-US" sz="1400" dirty="0"/>
              <a:t> and </a:t>
            </a:r>
            <a:r>
              <a:rPr lang="en-US" sz="1400" dirty="0" err="1"/>
              <a:t>i</a:t>
            </a:r>
            <a:r>
              <a:rPr lang="en-US" sz="1400" dirty="0"/>
              <a:t> + 1 for a network of N layers. Similarly B is the collection {bi}</a:t>
            </a:r>
            <a:r>
              <a:rPr lang="en-US" sz="1400" baseline="-25000" dirty="0"/>
              <a:t>1:N−1</a:t>
            </a:r>
            <a:r>
              <a:rPr lang="en-US" sz="1400" dirty="0"/>
              <a:t> , where bi denotes the column vector of biases for layer </a:t>
            </a:r>
            <a:r>
              <a:rPr lang="en-US" sz="1400" dirty="0" err="1"/>
              <a:t>i</a:t>
            </a:r>
            <a:r>
              <a:rPr lang="en-US" sz="1400" dirty="0"/>
              <a:t> + 1</a:t>
            </a:r>
          </a:p>
        </p:txBody>
      </p:sp>
    </p:spTree>
    <p:extLst>
      <p:ext uri="{BB962C8B-B14F-4D97-AF65-F5344CB8AC3E}">
        <p14:creationId xmlns:p14="http://schemas.microsoft.com/office/powerpoint/2010/main" val="2008859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77495E-EF72-4E8F-A25D-C275AAEDE140}" type="datetime4">
              <a:rPr lang="en-US"/>
              <a:pPr/>
              <a:t>February 27, 2017</a:t>
            </a:fld>
            <a:endParaRPr lang="en-US"/>
          </a:p>
        </p:txBody>
      </p:sp>
      <p:sp>
        <p:nvSpPr>
          <p:cNvPr id="6" name="Slide Number Placeholder 5"/>
          <p:cNvSpPr>
            <a:spLocks noGrp="1"/>
          </p:cNvSpPr>
          <p:nvPr>
            <p:ph type="sldNum" sz="quarter" idx="12"/>
          </p:nvPr>
        </p:nvSpPr>
        <p:spPr/>
        <p:txBody>
          <a:bodyPr/>
          <a:lstStyle/>
          <a:p>
            <a:fld id="{540AA44F-A507-4DFC-B305-6C18CD71E128}" type="slidenum">
              <a:rPr lang="en-US"/>
              <a:pPr/>
              <a:t>46</a:t>
            </a:fld>
            <a:endParaRPr lang="en-US"/>
          </a:p>
        </p:txBody>
      </p:sp>
      <p:sp>
        <p:nvSpPr>
          <p:cNvPr id="1699842" name="Rectangle 1026"/>
          <p:cNvSpPr>
            <a:spLocks noGrp="1" noChangeArrowheads="1"/>
          </p:cNvSpPr>
          <p:nvPr>
            <p:ph type="title" idx="4294967295"/>
          </p:nvPr>
        </p:nvSpPr>
        <p:spPr>
          <a:xfrm>
            <a:off x="706574" y="861729"/>
            <a:ext cx="8007935" cy="860198"/>
          </a:xfrm>
        </p:spPr>
        <p:txBody>
          <a:bodyPr>
            <a:noAutofit/>
          </a:bodyPr>
          <a:lstStyle/>
          <a:p>
            <a:r>
              <a:rPr lang="en-US" sz="3600" b="1" dirty="0"/>
              <a:t>Neural Network &amp; Backpropagation</a:t>
            </a:r>
          </a:p>
        </p:txBody>
      </p:sp>
      <p:sp>
        <p:nvSpPr>
          <p:cNvPr id="1699843" name="Rectangle 1027"/>
          <p:cNvSpPr>
            <a:spLocks noGrp="1" noChangeArrowheads="1"/>
          </p:cNvSpPr>
          <p:nvPr>
            <p:ph type="body" idx="4294967295"/>
          </p:nvPr>
        </p:nvSpPr>
        <p:spPr>
          <a:xfrm>
            <a:off x="623456" y="1611086"/>
            <a:ext cx="8063344" cy="4713513"/>
          </a:xfrm>
        </p:spPr>
        <p:txBody>
          <a:bodyPr>
            <a:normAutofit/>
          </a:bodyPr>
          <a:lstStyle/>
          <a:p>
            <a:pPr>
              <a:spcBef>
                <a:spcPts val="0"/>
              </a:spcBef>
            </a:pPr>
            <a:r>
              <a:rPr lang="en-US" sz="1800" dirty="0"/>
              <a:t>The Backpropagation Algorithm iteratively learns a set of weights for prediction of the class label of tuples</a:t>
            </a:r>
          </a:p>
          <a:p>
            <a:pPr>
              <a:spcBef>
                <a:spcPts val="0"/>
              </a:spcBef>
            </a:pPr>
            <a:r>
              <a:rPr lang="en-US" sz="1800" dirty="0"/>
              <a:t>It performs learning on a multilayer feed-forward neural network (Multilayer Perceptron) = Set of input/output units where each connection has a </a:t>
            </a:r>
            <a:r>
              <a:rPr lang="en-US" sz="1800" b="1" dirty="0"/>
              <a:t>weight</a:t>
            </a:r>
            <a:r>
              <a:rPr lang="en-US" sz="1800" dirty="0"/>
              <a:t> associated with it</a:t>
            </a:r>
          </a:p>
          <a:p>
            <a:pPr>
              <a:spcBef>
                <a:spcPts val="0"/>
              </a:spcBef>
            </a:pPr>
            <a:r>
              <a:rPr lang="en-US" sz="1800" dirty="0"/>
              <a:t>During the learning phase, the </a:t>
            </a:r>
            <a:r>
              <a:rPr lang="en-US" sz="1800" b="1" dirty="0"/>
              <a:t>network learns by adjusting the weights</a:t>
            </a:r>
            <a:r>
              <a:rPr lang="en-US" sz="1800" dirty="0"/>
              <a:t> so as to be able to predict the correct class label of the input tuples</a:t>
            </a:r>
          </a:p>
          <a:p>
            <a:pPr>
              <a:spcBef>
                <a:spcPts val="0"/>
              </a:spcBef>
            </a:pPr>
            <a:r>
              <a:rPr lang="en-US" sz="1800" dirty="0"/>
              <a:t>Started by psychologists and neurobiologists</a:t>
            </a:r>
          </a:p>
        </p:txBody>
      </p:sp>
      <p:graphicFrame>
        <p:nvGraphicFramePr>
          <p:cNvPr id="8" name="Diagram 7"/>
          <p:cNvGraphicFramePr/>
          <p:nvPr/>
        </p:nvGraphicFramePr>
        <p:xfrm>
          <a:off x="221673" y="3934706"/>
          <a:ext cx="8465127" cy="2521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Date Placeholder 4"/>
          <p:cNvSpPr>
            <a:spLocks noGrp="1"/>
          </p:cNvSpPr>
          <p:nvPr>
            <p:ph type="dt" sz="half" idx="10"/>
          </p:nvPr>
        </p:nvSpPr>
        <p:spPr>
          <a:prstGeom prst="rect">
            <a:avLst/>
          </a:prstGeom>
        </p:spPr>
        <p:txBody>
          <a:bodyPr/>
          <a:lstStyle/>
          <a:p>
            <a:fld id="{7D52958B-AA29-46AE-98A9-78C3367596A4}" type="datetime4">
              <a:rPr lang="en-US"/>
              <a:pPr/>
              <a:t>February 27, 2017</a:t>
            </a:fld>
            <a:endParaRPr lang="en-US"/>
          </a:p>
        </p:txBody>
      </p:sp>
      <p:sp>
        <p:nvSpPr>
          <p:cNvPr id="41" name="Slide Number Placeholder 6"/>
          <p:cNvSpPr>
            <a:spLocks noGrp="1"/>
          </p:cNvSpPr>
          <p:nvPr>
            <p:ph type="sldNum" sz="quarter" idx="12"/>
          </p:nvPr>
        </p:nvSpPr>
        <p:spPr>
          <a:prstGeom prst="rect">
            <a:avLst/>
          </a:prstGeom>
        </p:spPr>
        <p:txBody>
          <a:bodyPr/>
          <a:lstStyle/>
          <a:p>
            <a:fld id="{08710D36-EA54-4F7E-B4FB-612BE29A2DA0}" type="slidenum">
              <a:rPr lang="en-US"/>
              <a:pPr/>
              <a:t>47</a:t>
            </a:fld>
            <a:endParaRPr lang="en-US"/>
          </a:p>
        </p:txBody>
      </p:sp>
      <p:sp>
        <p:nvSpPr>
          <p:cNvPr id="1700866" name="Rectangle 4098"/>
          <p:cNvSpPr>
            <a:spLocks noGrp="1" noChangeArrowheads="1"/>
          </p:cNvSpPr>
          <p:nvPr>
            <p:ph type="title" idx="4294967295"/>
          </p:nvPr>
        </p:nvSpPr>
        <p:spPr>
          <a:xfrm>
            <a:off x="457200" y="858982"/>
            <a:ext cx="8229599" cy="755424"/>
          </a:xfrm>
          <a:noFill/>
          <a:ln/>
        </p:spPr>
        <p:txBody>
          <a:bodyPr lIns="92075" tIns="46038" rIns="92075" bIns="46038">
            <a:noAutofit/>
          </a:bodyPr>
          <a:lstStyle/>
          <a:p>
            <a:r>
              <a:rPr lang="en-US" altLang="en-US" sz="3600" b="1" dirty="0"/>
              <a:t>Neuron: A Hidden/Output Layer Unit </a:t>
            </a:r>
            <a:endParaRPr lang="en-US" sz="3600" b="1" dirty="0"/>
          </a:p>
        </p:txBody>
      </p:sp>
      <p:sp>
        <p:nvSpPr>
          <p:cNvPr id="1700867" name="Rectangle 4099"/>
          <p:cNvSpPr>
            <a:spLocks noGrp="1" noChangeArrowheads="1"/>
          </p:cNvSpPr>
          <p:nvPr>
            <p:ph type="body" sz="half" idx="4294967295"/>
          </p:nvPr>
        </p:nvSpPr>
        <p:spPr>
          <a:xfrm>
            <a:off x="581895" y="4031674"/>
            <a:ext cx="8132621" cy="1537854"/>
          </a:xfrm>
          <a:noFill/>
          <a:ln/>
        </p:spPr>
        <p:txBody>
          <a:bodyPr lIns="92075" tIns="46038" rIns="92075" bIns="46038">
            <a:noAutofit/>
          </a:bodyPr>
          <a:lstStyle/>
          <a:p>
            <a:pPr marL="400050">
              <a:spcBef>
                <a:spcPct val="0"/>
              </a:spcBef>
              <a:buFont typeface="+mj-lt"/>
              <a:buAutoNum type="arabicPeriod"/>
            </a:pPr>
            <a:r>
              <a:rPr lang="en-US" sz="1400" dirty="0"/>
              <a:t>Initialize weights with random values </a:t>
            </a:r>
          </a:p>
          <a:p>
            <a:pPr marL="400050">
              <a:spcBef>
                <a:spcPct val="0"/>
              </a:spcBef>
              <a:buFont typeface="+mj-lt"/>
              <a:buAutoNum type="arabicPeriod"/>
            </a:pPr>
            <a:r>
              <a:rPr lang="en-US" sz="1400" dirty="0"/>
              <a:t>Feed the input tuples into the network one by one</a:t>
            </a:r>
          </a:p>
          <a:p>
            <a:pPr marL="400050">
              <a:spcBef>
                <a:spcPct val="0"/>
              </a:spcBef>
              <a:buFont typeface="+mj-lt"/>
              <a:buAutoNum type="arabicPeriod"/>
            </a:pPr>
            <a:r>
              <a:rPr lang="en-US" sz="1400" dirty="0"/>
              <a:t>For each unit</a:t>
            </a:r>
          </a:p>
          <a:p>
            <a:pPr marL="857250" lvl="1" indent="-342900">
              <a:spcBef>
                <a:spcPct val="0"/>
              </a:spcBef>
              <a:buFont typeface="+mj-lt"/>
              <a:buAutoNum type="alphaLcPeriod"/>
            </a:pPr>
            <a:r>
              <a:rPr lang="en-US" sz="1400" dirty="0"/>
              <a:t>Compute the net input to the unit as a linear combination of all the inputs to the unit</a:t>
            </a:r>
          </a:p>
          <a:p>
            <a:pPr marL="857250" lvl="1" indent="-342900">
              <a:spcBef>
                <a:spcPct val="0"/>
              </a:spcBef>
              <a:buFont typeface="+mj-lt"/>
              <a:buAutoNum type="alphaLcPeriod"/>
            </a:pPr>
            <a:r>
              <a:rPr lang="en-US" sz="1400" dirty="0"/>
              <a:t>Compute the output value using the activation function (=feed-forward)</a:t>
            </a:r>
          </a:p>
          <a:p>
            <a:pPr marL="857250" lvl="1" indent="-342900">
              <a:spcBef>
                <a:spcPct val="0"/>
              </a:spcBef>
              <a:buFont typeface="+mj-lt"/>
              <a:buAutoNum type="alphaLcPeriod"/>
            </a:pPr>
            <a:r>
              <a:rPr lang="en-US" sz="1400" dirty="0"/>
              <a:t>Compute the error</a:t>
            </a:r>
          </a:p>
          <a:p>
            <a:pPr marL="857250" lvl="1" indent="-342900">
              <a:spcBef>
                <a:spcPct val="0"/>
              </a:spcBef>
              <a:buFont typeface="+mj-lt"/>
              <a:buAutoNum type="alphaLcPeriod"/>
            </a:pPr>
            <a:r>
              <a:rPr lang="en-US" sz="1400" dirty="0"/>
              <a:t>Update the weights and the bias (= backpropagation)</a:t>
            </a:r>
          </a:p>
        </p:txBody>
      </p:sp>
      <p:pic>
        <p:nvPicPr>
          <p:cNvPr id="970755" name="Picture 3"/>
          <p:cNvPicPr>
            <a:picLocks noChangeAspect="1" noChangeArrowheads="1"/>
          </p:cNvPicPr>
          <p:nvPr/>
        </p:nvPicPr>
        <p:blipFill>
          <a:blip r:embed="rId4"/>
          <a:srcRect/>
          <a:stretch>
            <a:fillRect/>
          </a:stretch>
        </p:blipFill>
        <p:spPr bwMode="auto">
          <a:xfrm>
            <a:off x="1225294" y="1877645"/>
            <a:ext cx="4379493" cy="2029339"/>
          </a:xfrm>
          <a:prstGeom prst="rect">
            <a:avLst/>
          </a:prstGeom>
          <a:noFill/>
          <a:ln w="9525">
            <a:noFill/>
            <a:miter lim="800000"/>
            <a:headEnd/>
            <a:tailEnd/>
          </a:ln>
        </p:spPr>
      </p:pic>
      <p:graphicFrame>
        <p:nvGraphicFramePr>
          <p:cNvPr id="8" name="Object 4134"/>
          <p:cNvGraphicFramePr>
            <a:graphicFrameLocks noChangeAspect="1"/>
          </p:cNvGraphicFramePr>
          <p:nvPr/>
        </p:nvGraphicFramePr>
        <p:xfrm>
          <a:off x="5818920" y="2680855"/>
          <a:ext cx="1586580" cy="761999"/>
        </p:xfrm>
        <a:graphic>
          <a:graphicData uri="http://schemas.openxmlformats.org/presentationml/2006/ole">
            <mc:AlternateContent xmlns:mc="http://schemas.openxmlformats.org/markup-compatibility/2006">
              <mc:Choice xmlns:v="urn:schemas-microsoft-com:vml" Requires="v">
                <p:oleObj spid="_x0000_s970808" name="Equation" r:id="rId5" imgW="1371600" imgH="660400" progId="Equation.3">
                  <p:embed/>
                </p:oleObj>
              </mc:Choice>
              <mc:Fallback>
                <p:oleObj name="Equation" r:id="rId5" imgW="1371600" imgH="660400" progId="Equation.3">
                  <p:embed/>
                  <p:pic>
                    <p:nvPicPr>
                      <p:cNvPr id="0" name="Object 41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920" y="2680855"/>
                        <a:ext cx="1586580" cy="7619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064327" y="1682191"/>
            <a:ext cx="284052" cy="307777"/>
          </a:xfrm>
          <a:prstGeom prst="rect">
            <a:avLst/>
          </a:prstGeom>
          <a:solidFill>
            <a:schemeClr val="tx1"/>
          </a:solidFill>
        </p:spPr>
        <p:txBody>
          <a:bodyPr wrap="none" rtlCol="0">
            <a:spAutoFit/>
          </a:bodyPr>
          <a:lstStyle/>
          <a:p>
            <a:r>
              <a:rPr lang="en-US" sz="1400" b="1" dirty="0">
                <a:solidFill>
                  <a:schemeClr val="bg1"/>
                </a:solidFill>
              </a:rPr>
              <a:t>1</a:t>
            </a:r>
          </a:p>
        </p:txBody>
      </p:sp>
      <p:sp>
        <p:nvSpPr>
          <p:cNvPr id="10" name="TextBox 9"/>
          <p:cNvSpPr txBox="1"/>
          <p:nvPr/>
        </p:nvSpPr>
        <p:spPr>
          <a:xfrm>
            <a:off x="1392348" y="1682191"/>
            <a:ext cx="284052" cy="307777"/>
          </a:xfrm>
          <a:prstGeom prst="rect">
            <a:avLst/>
          </a:prstGeom>
          <a:solidFill>
            <a:schemeClr val="tx1"/>
          </a:solidFill>
        </p:spPr>
        <p:txBody>
          <a:bodyPr wrap="none" rtlCol="0">
            <a:spAutoFit/>
          </a:bodyPr>
          <a:lstStyle/>
          <a:p>
            <a:r>
              <a:rPr lang="en-US" sz="1400" b="1" dirty="0">
                <a:solidFill>
                  <a:schemeClr val="bg1"/>
                </a:solidFill>
              </a:rPr>
              <a:t>2</a:t>
            </a:r>
          </a:p>
        </p:txBody>
      </p:sp>
      <p:sp>
        <p:nvSpPr>
          <p:cNvPr id="14" name="Rounded Rectangle 13"/>
          <p:cNvSpPr/>
          <p:nvPr/>
        </p:nvSpPr>
        <p:spPr>
          <a:xfrm>
            <a:off x="2590800" y="1669825"/>
            <a:ext cx="3097117" cy="2278711"/>
          </a:xfrm>
          <a:prstGeom prst="roundRect">
            <a:avLst/>
          </a:prstGeom>
          <a:noFill/>
          <a:ln w="571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10805" y="2396821"/>
            <a:ext cx="393056" cy="307777"/>
          </a:xfrm>
          <a:prstGeom prst="rect">
            <a:avLst/>
          </a:prstGeom>
          <a:solidFill>
            <a:schemeClr val="tx1"/>
          </a:solidFill>
        </p:spPr>
        <p:txBody>
          <a:bodyPr wrap="none" rtlCol="0">
            <a:spAutoFit/>
          </a:bodyPr>
          <a:lstStyle/>
          <a:p>
            <a:r>
              <a:rPr lang="en-US" sz="1400" b="1" dirty="0">
                <a:solidFill>
                  <a:schemeClr val="bg1"/>
                </a:solidFill>
              </a:rPr>
              <a:t>3b</a:t>
            </a:r>
          </a:p>
        </p:txBody>
      </p:sp>
      <p:sp>
        <p:nvSpPr>
          <p:cNvPr id="15" name="Rectangle 14"/>
          <p:cNvSpPr/>
          <p:nvPr/>
        </p:nvSpPr>
        <p:spPr>
          <a:xfrm>
            <a:off x="540330" y="5597238"/>
            <a:ext cx="804949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spcBef>
                <a:spcPts val="0"/>
              </a:spcBef>
              <a:buNone/>
            </a:pPr>
            <a:r>
              <a:rPr lang="en-US" altLang="en-US" b="1" u="sng" dirty="0">
                <a:solidFill>
                  <a:schemeClr val="tx1"/>
                </a:solidFill>
              </a:rPr>
              <a:t>Goal</a:t>
            </a:r>
            <a:r>
              <a:rPr lang="en-US" altLang="en-US" b="1" dirty="0">
                <a:solidFill>
                  <a:schemeClr val="tx1"/>
                </a:solidFill>
              </a:rPr>
              <a:t>:  Obtain a set of weights that makes almost all the tuples in the training data classified correctly </a:t>
            </a:r>
          </a:p>
        </p:txBody>
      </p:sp>
      <p:sp>
        <p:nvSpPr>
          <p:cNvPr id="16" name="Rounded Rectangle 15"/>
          <p:cNvSpPr/>
          <p:nvPr/>
        </p:nvSpPr>
        <p:spPr>
          <a:xfrm>
            <a:off x="831273" y="1614406"/>
            <a:ext cx="6899563" cy="2389558"/>
          </a:xfrm>
          <a:prstGeom prst="roundRect">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964874" y="2085469"/>
            <a:ext cx="383438" cy="307777"/>
          </a:xfrm>
          <a:prstGeom prst="rect">
            <a:avLst/>
          </a:prstGeom>
          <a:solidFill>
            <a:schemeClr val="tx1"/>
          </a:solidFill>
        </p:spPr>
        <p:txBody>
          <a:bodyPr wrap="none" rtlCol="0">
            <a:spAutoFit/>
          </a:bodyPr>
          <a:lstStyle/>
          <a:p>
            <a:r>
              <a:rPr lang="en-US" sz="1400" b="1" dirty="0">
                <a:solidFill>
                  <a:schemeClr val="bg1"/>
                </a:solidFill>
              </a:rPr>
              <a:t>3a</a:t>
            </a:r>
          </a:p>
        </p:txBody>
      </p:sp>
      <p:sp>
        <p:nvSpPr>
          <p:cNvPr id="23" name="TextBox 22"/>
          <p:cNvSpPr txBox="1"/>
          <p:nvPr/>
        </p:nvSpPr>
        <p:spPr>
          <a:xfrm>
            <a:off x="4663205" y="3288966"/>
            <a:ext cx="696024" cy="307777"/>
          </a:xfrm>
          <a:prstGeom prst="rect">
            <a:avLst/>
          </a:prstGeom>
          <a:solidFill>
            <a:schemeClr val="tx1"/>
          </a:solidFill>
        </p:spPr>
        <p:txBody>
          <a:bodyPr wrap="none" rtlCol="0">
            <a:spAutoFit/>
          </a:bodyPr>
          <a:lstStyle/>
          <a:p>
            <a:r>
              <a:rPr lang="en-US" sz="1400" b="1" dirty="0">
                <a:solidFill>
                  <a:schemeClr val="bg1"/>
                </a:solidFill>
              </a:rPr>
              <a:t>3c + d</a:t>
            </a:r>
          </a:p>
        </p:txBody>
      </p:sp>
      <p:sp>
        <p:nvSpPr>
          <p:cNvPr id="31" name="Right Arrow 30"/>
          <p:cNvSpPr/>
          <p:nvPr/>
        </p:nvSpPr>
        <p:spPr>
          <a:xfrm>
            <a:off x="2820018" y="1682191"/>
            <a:ext cx="2632364" cy="3077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Feed-forward</a:t>
            </a:r>
          </a:p>
        </p:txBody>
      </p:sp>
      <p:sp>
        <p:nvSpPr>
          <p:cNvPr id="32" name="Left Arrow 31"/>
          <p:cNvSpPr/>
          <p:nvPr/>
        </p:nvSpPr>
        <p:spPr>
          <a:xfrm>
            <a:off x="2348380" y="3239428"/>
            <a:ext cx="2314825" cy="40685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Backpropagation</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7F6CBA72-C2C3-4138-9093-C832115549CB}" type="slidenum">
              <a:rPr lang="en-US" altLang="en-US" smtClean="0"/>
              <a:pPr/>
              <a:t>48</a:t>
            </a:fld>
            <a:endParaRPr lang="en-US" altLang="en-US"/>
          </a:p>
        </p:txBody>
      </p:sp>
      <p:sp>
        <p:nvSpPr>
          <p:cNvPr id="16387" name="Rectangle 2"/>
          <p:cNvSpPr>
            <a:spLocks noGrp="1" noChangeArrowheads="1"/>
          </p:cNvSpPr>
          <p:nvPr>
            <p:ph type="title" idx="4294967295"/>
          </p:nvPr>
        </p:nvSpPr>
        <p:spPr>
          <a:xfrm>
            <a:off x="857251" y="955963"/>
            <a:ext cx="7391400" cy="655123"/>
          </a:xfrm>
          <a:noFill/>
        </p:spPr>
        <p:txBody>
          <a:bodyPr lIns="92075" tIns="46038" rIns="92075" bIns="46038">
            <a:normAutofit/>
          </a:bodyPr>
          <a:lstStyle/>
          <a:p>
            <a:pPr eaLnBrk="1" hangingPunct="1"/>
            <a:r>
              <a:rPr lang="en-US" altLang="en-US" sz="3600" b="1" dirty="0"/>
              <a:t>Backpropagation Algorithm</a:t>
            </a:r>
          </a:p>
        </p:txBody>
      </p:sp>
      <p:sp>
        <p:nvSpPr>
          <p:cNvPr id="16388" name="Rectangle 3"/>
          <p:cNvSpPr>
            <a:spLocks noGrp="1" noChangeArrowheads="1"/>
          </p:cNvSpPr>
          <p:nvPr>
            <p:ph type="body" idx="4294967295"/>
          </p:nvPr>
        </p:nvSpPr>
        <p:spPr>
          <a:xfrm>
            <a:off x="857250" y="1611086"/>
            <a:ext cx="7829550" cy="5094513"/>
          </a:xfrm>
          <a:noFill/>
        </p:spPr>
        <p:txBody>
          <a:bodyPr lIns="92075" tIns="46038" rIns="92075" bIns="46038">
            <a:normAutofit/>
          </a:bodyPr>
          <a:lstStyle/>
          <a:p>
            <a:pPr eaLnBrk="1" hangingPunct="1">
              <a:spcBef>
                <a:spcPts val="0"/>
              </a:spcBef>
            </a:pPr>
            <a:r>
              <a:rPr lang="en-US" altLang="en-US" sz="1800" dirty="0"/>
              <a:t>Iteratively process a set of training tuples &amp; compare the network's prediction with the actual known target value</a:t>
            </a:r>
          </a:p>
          <a:p>
            <a:pPr eaLnBrk="1" hangingPunct="1">
              <a:spcBef>
                <a:spcPts val="0"/>
              </a:spcBef>
            </a:pPr>
            <a:r>
              <a:rPr lang="en-US" altLang="en-US" sz="1800" dirty="0"/>
              <a:t>For each training tuple, the weights are modified to </a:t>
            </a:r>
            <a:r>
              <a:rPr lang="en-US" altLang="en-US" sz="1800" b="1" dirty="0"/>
              <a:t>minimize the mean squared error</a:t>
            </a:r>
            <a:r>
              <a:rPr lang="en-US" altLang="en-US" sz="1800" dirty="0"/>
              <a:t> between the network's prediction and the actual target value and then updated for the next epoch.</a:t>
            </a:r>
          </a:p>
          <a:p>
            <a:pPr>
              <a:spcBef>
                <a:spcPts val="0"/>
              </a:spcBef>
            </a:pPr>
            <a:r>
              <a:rPr lang="en-US" altLang="en-US" sz="1800" b="1" u="sng" dirty="0"/>
              <a:t>Efficiency</a:t>
            </a:r>
            <a:r>
              <a:rPr lang="en-US" altLang="en-US" sz="1800" dirty="0"/>
              <a:t>: Each epoch (one iteration through the training set) takes O(|D| * </a:t>
            </a:r>
            <a:r>
              <a:rPr lang="en-US" altLang="en-US" sz="1800" i="1" dirty="0"/>
              <a:t>w</a:t>
            </a:r>
            <a:r>
              <a:rPr lang="en-US" altLang="en-US" sz="1800" dirty="0"/>
              <a:t>), with |D| tuples and </a:t>
            </a:r>
            <a:r>
              <a:rPr lang="en-US" altLang="en-US" sz="1800" i="1" dirty="0"/>
              <a:t>w</a:t>
            </a:r>
            <a:r>
              <a:rPr lang="en-US" altLang="en-US" sz="1800" dirty="0"/>
              <a:t> weights, but # of epochs can be exponential to n, the number of inputs, in worst case</a:t>
            </a:r>
          </a:p>
          <a:p>
            <a:pPr>
              <a:spcBef>
                <a:spcPts val="0"/>
              </a:spcBef>
            </a:pPr>
            <a:r>
              <a:rPr lang="en-US" altLang="en-US" sz="1800" b="1" u="sng" dirty="0"/>
              <a:t>Rule extraction</a:t>
            </a:r>
            <a:r>
              <a:rPr lang="en-US" altLang="en-US" sz="1800" dirty="0"/>
              <a:t> by network pruning:</a:t>
            </a:r>
          </a:p>
          <a:p>
            <a:pPr lvl="1">
              <a:spcBef>
                <a:spcPts val="0"/>
              </a:spcBef>
            </a:pPr>
            <a:r>
              <a:rPr lang="en-US" altLang="en-US" sz="1800" dirty="0"/>
              <a:t>Simplify network structure by removing weighted links that have the least effect on the trained network</a:t>
            </a:r>
          </a:p>
          <a:p>
            <a:pPr lvl="1">
              <a:spcBef>
                <a:spcPts val="0"/>
              </a:spcBef>
            </a:pPr>
            <a:r>
              <a:rPr lang="en-US" altLang="en-US" sz="1800" dirty="0"/>
              <a:t>Then aggregate link, unit, or activation values</a:t>
            </a:r>
          </a:p>
          <a:p>
            <a:pPr lvl="1">
              <a:spcBef>
                <a:spcPts val="0"/>
              </a:spcBef>
            </a:pPr>
            <a:r>
              <a:rPr lang="en-US" altLang="en-US" sz="1800" dirty="0"/>
              <a:t>Study the set of input and activation values to derive rules describing the relationship between the input and hidden unit layers</a:t>
            </a:r>
          </a:p>
          <a:p>
            <a:pPr>
              <a:spcBef>
                <a:spcPts val="0"/>
              </a:spcBef>
            </a:pPr>
            <a:r>
              <a:rPr lang="en-US" altLang="en-US" sz="1800" b="1" u="sng" dirty="0"/>
              <a:t>Sensitivity analysis</a:t>
            </a:r>
            <a:r>
              <a:rPr lang="en-US" altLang="en-US" sz="1800" dirty="0"/>
              <a:t>: Assess the impact that a given input variable has on a network output.  The knowledge gained from this analysis can be represented in rules</a:t>
            </a:r>
            <a:endParaRPr lang="en-US" altLang="en-US" sz="2000" dirty="0"/>
          </a:p>
          <a:p>
            <a:pPr eaLnBrk="1" hangingPunct="1">
              <a:spcBef>
                <a:spcPts val="0"/>
              </a:spcBef>
            </a:pPr>
            <a:endParaRPr lang="en-US" altLang="en-US" sz="1800"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BECA5F-39A5-4150-AA6C-C29B5264C835}" type="datetime4">
              <a:rPr lang="en-US"/>
              <a:pPr/>
              <a:t>February 27, 2017</a:t>
            </a:fld>
            <a:endParaRPr lang="en-US" dirty="0"/>
          </a:p>
        </p:txBody>
      </p:sp>
      <p:sp>
        <p:nvSpPr>
          <p:cNvPr id="6" name="Slide Number Placeholder 5"/>
          <p:cNvSpPr>
            <a:spLocks noGrp="1"/>
          </p:cNvSpPr>
          <p:nvPr>
            <p:ph type="sldNum" sz="quarter" idx="12"/>
          </p:nvPr>
        </p:nvSpPr>
        <p:spPr/>
        <p:txBody>
          <a:bodyPr/>
          <a:lstStyle/>
          <a:p>
            <a:fld id="{929C5D96-E508-4A2E-9523-74142B2161FE}" type="slidenum">
              <a:rPr lang="en-US"/>
              <a:pPr/>
              <a:t>49</a:t>
            </a:fld>
            <a:endParaRPr lang="en-US"/>
          </a:p>
        </p:txBody>
      </p:sp>
      <p:sp>
        <p:nvSpPr>
          <p:cNvPr id="1863682" name="Rectangle 2"/>
          <p:cNvSpPr>
            <a:spLocks noGrp="1" noChangeArrowheads="1"/>
          </p:cNvSpPr>
          <p:nvPr>
            <p:ph type="title" idx="4294967295"/>
          </p:nvPr>
        </p:nvSpPr>
        <p:spPr>
          <a:xfrm>
            <a:off x="886690" y="748146"/>
            <a:ext cx="7800109" cy="866260"/>
          </a:xfrm>
          <a:noFill/>
          <a:ln/>
        </p:spPr>
        <p:txBody>
          <a:bodyPr lIns="92075" tIns="46038" rIns="92075" bIns="46038">
            <a:normAutofit/>
          </a:bodyPr>
          <a:lstStyle/>
          <a:p>
            <a:r>
              <a:rPr lang="en-US" sz="3600" b="1" dirty="0"/>
              <a:t>Defining a Network Topology</a:t>
            </a:r>
          </a:p>
        </p:txBody>
      </p:sp>
      <p:graphicFrame>
        <p:nvGraphicFramePr>
          <p:cNvPr id="7" name="Diagram 6"/>
          <p:cNvGraphicFramePr/>
          <p:nvPr/>
        </p:nvGraphicFramePr>
        <p:xfrm>
          <a:off x="4364182" y="1614405"/>
          <a:ext cx="4322617" cy="4024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p:cNvGrpSpPr/>
          <p:nvPr/>
        </p:nvGrpSpPr>
        <p:grpSpPr>
          <a:xfrm>
            <a:off x="634710" y="2045323"/>
            <a:ext cx="3438525" cy="2864882"/>
            <a:chOff x="504786" y="1611087"/>
            <a:chExt cx="3438525" cy="2864882"/>
          </a:xfrm>
        </p:grpSpPr>
        <p:pic>
          <p:nvPicPr>
            <p:cNvPr id="12" name="Picture 2"/>
            <p:cNvPicPr>
              <a:picLocks noChangeAspect="1" noChangeArrowheads="1"/>
            </p:cNvPicPr>
            <p:nvPr/>
          </p:nvPicPr>
          <p:blipFill>
            <a:blip r:embed="rId8"/>
            <a:srcRect/>
            <a:stretch>
              <a:fillRect/>
            </a:stretch>
          </p:blipFill>
          <p:spPr bwMode="auto">
            <a:xfrm>
              <a:off x="504786" y="1611087"/>
              <a:ext cx="3438525" cy="2495550"/>
            </a:xfrm>
            <a:prstGeom prst="rect">
              <a:avLst/>
            </a:prstGeom>
            <a:noFill/>
            <a:ln w="9525">
              <a:solidFill>
                <a:schemeClr val="tx1"/>
              </a:solidFill>
              <a:miter lim="800000"/>
              <a:headEnd/>
              <a:tailEnd/>
            </a:ln>
          </p:spPr>
        </p:pic>
        <p:sp>
          <p:nvSpPr>
            <p:cNvPr id="13" name="TextBox 12"/>
            <p:cNvSpPr txBox="1"/>
            <p:nvPr/>
          </p:nvSpPr>
          <p:spPr>
            <a:xfrm>
              <a:off x="539815" y="4106637"/>
              <a:ext cx="3403496" cy="369332"/>
            </a:xfrm>
            <a:prstGeom prst="rect">
              <a:avLst/>
            </a:prstGeom>
            <a:noFill/>
          </p:spPr>
          <p:txBody>
            <a:bodyPr wrap="none" rtlCol="0">
              <a:spAutoFit/>
            </a:bodyPr>
            <a:lstStyle/>
            <a:p>
              <a:r>
                <a:rPr lang="en-US" dirty="0"/>
                <a:t>Multilayer feed-forward network</a:t>
              </a:r>
            </a:p>
          </p:txBody>
        </p:sp>
      </p:grpSp>
      <p:sp>
        <p:nvSpPr>
          <p:cNvPr id="17" name="Rectangle 16"/>
          <p:cNvSpPr/>
          <p:nvPr/>
        </p:nvSpPr>
        <p:spPr>
          <a:xfrm>
            <a:off x="634710" y="5557685"/>
            <a:ext cx="7691872" cy="5909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lvl="0" algn="ctr" defTabSz="622300">
              <a:lnSpc>
                <a:spcPct val="90000"/>
              </a:lnSpc>
              <a:spcBef>
                <a:spcPct val="0"/>
              </a:spcBef>
              <a:spcAft>
                <a:spcPct val="35000"/>
              </a:spcAft>
            </a:pPr>
            <a:r>
              <a:rPr lang="en-US" dirty="0">
                <a:solidFill>
                  <a:schemeClr val="tx1"/>
                </a:solidFill>
              </a:rPr>
              <a:t>If accuracy of trained network is </a:t>
            </a:r>
            <a:r>
              <a:rPr lang="en-US" b="1" dirty="0">
                <a:solidFill>
                  <a:schemeClr val="tx1"/>
                </a:solidFill>
              </a:rPr>
              <a:t>unacceptable</a:t>
            </a:r>
            <a:r>
              <a:rPr lang="en-US" dirty="0">
                <a:solidFill>
                  <a:schemeClr val="tx1"/>
                </a:solidFill>
              </a:rPr>
              <a:t>, repeat training process with </a:t>
            </a:r>
            <a:r>
              <a:rPr lang="en-US" i="1" dirty="0">
                <a:solidFill>
                  <a:schemeClr val="tx1"/>
                </a:solidFill>
              </a:rPr>
              <a:t>different network topology</a:t>
            </a:r>
            <a:r>
              <a:rPr lang="en-US" dirty="0">
                <a:solidFill>
                  <a:schemeClr val="tx1"/>
                </a:solidFill>
              </a:rPr>
              <a:t> or </a:t>
            </a:r>
            <a:r>
              <a:rPr lang="en-US" i="1" dirty="0">
                <a:solidFill>
                  <a:schemeClr val="tx1"/>
                </a:solidFill>
              </a:rPr>
              <a:t>different initial weights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a:t>
            </a:fld>
            <a:endParaRPr lang="en-US"/>
          </a:p>
        </p:txBody>
      </p:sp>
      <p:sp>
        <p:nvSpPr>
          <p:cNvPr id="4" name="Title 3"/>
          <p:cNvSpPr>
            <a:spLocks noGrp="1"/>
          </p:cNvSpPr>
          <p:nvPr>
            <p:ph type="title" idx="4294967295"/>
          </p:nvPr>
        </p:nvSpPr>
        <p:spPr>
          <a:xfrm>
            <a:off x="872836" y="750889"/>
            <a:ext cx="7375815" cy="860198"/>
          </a:xfrm>
        </p:spPr>
        <p:txBody>
          <a:bodyPr>
            <a:noAutofit/>
          </a:bodyPr>
          <a:lstStyle/>
          <a:p>
            <a:r>
              <a:rPr lang="en-US" sz="3600" b="1" dirty="0">
                <a:solidFill>
                  <a:schemeClr val="accent1">
                    <a:lumMod val="75000"/>
                  </a:schemeClr>
                </a:solidFill>
              </a:rPr>
              <a:t>Welcome Back!</a:t>
            </a:r>
            <a:endParaRPr lang="en-US" sz="3600" dirty="0">
              <a:solidFill>
                <a:schemeClr val="accent1">
                  <a:lumMod val="75000"/>
                </a:schemeClr>
              </a:solidFill>
            </a:endParaRPr>
          </a:p>
        </p:txBody>
      </p:sp>
      <p:grpSp>
        <p:nvGrpSpPr>
          <p:cNvPr id="33" name="Group 32"/>
          <p:cNvGrpSpPr/>
          <p:nvPr/>
        </p:nvGrpSpPr>
        <p:grpSpPr>
          <a:xfrm>
            <a:off x="1551731" y="1722584"/>
            <a:ext cx="5976460" cy="927949"/>
            <a:chOff x="1399326" y="1948871"/>
            <a:chExt cx="5976460" cy="927949"/>
          </a:xfrm>
        </p:grpSpPr>
        <p:sp>
          <p:nvSpPr>
            <p:cNvPr id="12" name="TextBox 11"/>
            <p:cNvSpPr txBox="1"/>
            <p:nvPr/>
          </p:nvSpPr>
          <p:spPr>
            <a:xfrm>
              <a:off x="1399326" y="2092031"/>
              <a:ext cx="1233055" cy="646331"/>
            </a:xfrm>
            <a:prstGeom prst="rect">
              <a:avLst/>
            </a:prstGeom>
            <a:solidFill>
              <a:schemeClr val="accent1"/>
            </a:solidFill>
          </p:spPr>
          <p:txBody>
            <a:bodyPr wrap="square" rtlCol="0">
              <a:spAutoFit/>
            </a:bodyPr>
            <a:lstStyle/>
            <a:p>
              <a:r>
                <a:rPr lang="en-US" dirty="0"/>
                <a:t>Decision Tree</a:t>
              </a:r>
            </a:p>
          </p:txBody>
        </p:sp>
        <p:sp>
          <p:nvSpPr>
            <p:cNvPr id="13" name="TextBox 12"/>
            <p:cNvSpPr txBox="1"/>
            <p:nvPr/>
          </p:nvSpPr>
          <p:spPr>
            <a:xfrm>
              <a:off x="5887548" y="1948871"/>
              <a:ext cx="1488238" cy="923330"/>
            </a:xfrm>
            <a:prstGeom prst="rect">
              <a:avLst/>
            </a:prstGeom>
            <a:solidFill>
              <a:schemeClr val="bg1">
                <a:lumMod val="85000"/>
              </a:schemeClr>
            </a:solidFill>
          </p:spPr>
          <p:txBody>
            <a:bodyPr wrap="square" rtlCol="0">
              <a:spAutoFit/>
            </a:bodyPr>
            <a:lstStyle/>
            <a:p>
              <a:r>
                <a:rPr lang="en-US" dirty="0"/>
                <a:t>Naïve </a:t>
              </a:r>
              <a:r>
                <a:rPr lang="en-US" dirty="0" err="1"/>
                <a:t>Bayes</a:t>
              </a:r>
              <a:r>
                <a:rPr lang="en-US" dirty="0"/>
                <a:t> Conditional Probability</a:t>
              </a:r>
            </a:p>
          </p:txBody>
        </p:sp>
        <p:sp>
          <p:nvSpPr>
            <p:cNvPr id="14" name="TextBox 13"/>
            <p:cNvSpPr txBox="1"/>
            <p:nvPr/>
          </p:nvSpPr>
          <p:spPr>
            <a:xfrm>
              <a:off x="3408225" y="1953490"/>
              <a:ext cx="1717963" cy="923330"/>
            </a:xfrm>
            <a:prstGeom prst="rect">
              <a:avLst/>
            </a:prstGeom>
            <a:noFill/>
          </p:spPr>
          <p:txBody>
            <a:bodyPr wrap="square" rtlCol="0">
              <a:spAutoFit/>
            </a:bodyPr>
            <a:lstStyle/>
            <a:p>
              <a:pPr algn="ctr"/>
              <a:r>
                <a:rPr lang="en-US" dirty="0"/>
                <a:t>Classification</a:t>
              </a:r>
            </a:p>
            <a:p>
              <a:pPr algn="ctr"/>
              <a:r>
                <a:rPr lang="en-US" dirty="0"/>
                <a:t>(supervised learning)</a:t>
              </a:r>
            </a:p>
          </p:txBody>
        </p:sp>
        <p:cxnSp>
          <p:nvCxnSpPr>
            <p:cNvPr id="16" name="Elbow Connector 15"/>
            <p:cNvCxnSpPr>
              <a:stCxn id="14" idx="1"/>
              <a:endCxn id="12" idx="3"/>
            </p:cNvCxnSpPr>
            <p:nvPr/>
          </p:nvCxnSpPr>
          <p:spPr>
            <a:xfrm rot="10800000" flipV="1">
              <a:off x="2632381" y="2415155"/>
              <a:ext cx="775844" cy="42"/>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4" idx="3"/>
              <a:endCxn id="13" idx="1"/>
            </p:cNvCxnSpPr>
            <p:nvPr/>
          </p:nvCxnSpPr>
          <p:spPr>
            <a:xfrm flipV="1">
              <a:off x="5126188" y="2410536"/>
              <a:ext cx="761360" cy="4619"/>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a:off x="526467" y="2678546"/>
            <a:ext cx="3435928" cy="3200876"/>
          </a:xfrm>
          <a:prstGeom prst="rect">
            <a:avLst/>
          </a:prstGeom>
          <a:noFill/>
        </p:spPr>
        <p:txBody>
          <a:bodyPr wrap="square" rtlCol="0">
            <a:spAutoFit/>
          </a:bodyPr>
          <a:lstStyle/>
          <a:p>
            <a:r>
              <a:rPr lang="en-US" b="1" dirty="0"/>
              <a:t>Quality Measurements:</a:t>
            </a:r>
          </a:p>
          <a:p>
            <a:pPr marL="342900" indent="-342900">
              <a:buFont typeface="Arial" pitchFamily="34" charset="0"/>
              <a:buChar char="•"/>
            </a:pPr>
            <a:r>
              <a:rPr lang="en-US" dirty="0"/>
              <a:t>Information Gain:</a:t>
            </a:r>
          </a:p>
          <a:p>
            <a:pPr marL="800100" lvl="1" indent="-342900">
              <a:buFont typeface="Arial" pitchFamily="34" charset="0"/>
              <a:buChar char="•"/>
            </a:pPr>
            <a:r>
              <a:rPr lang="en-US" sz="1600" dirty="0"/>
              <a:t>Information Needed (before splitting, entropy)– Information Needed (after splitting)</a:t>
            </a:r>
          </a:p>
          <a:p>
            <a:pPr marL="800100" lvl="1" indent="-342900">
              <a:buFont typeface="Arial" pitchFamily="34" charset="0"/>
              <a:buChar char="•"/>
            </a:pPr>
            <a:r>
              <a:rPr lang="en-US" sz="1600" dirty="0"/>
              <a:t>Measured in bits</a:t>
            </a:r>
          </a:p>
          <a:p>
            <a:pPr marL="342900" indent="-342900">
              <a:buFont typeface="Arial" pitchFamily="34" charset="0"/>
              <a:buChar char="•"/>
            </a:pPr>
            <a:r>
              <a:rPr lang="en-US" dirty="0"/>
              <a:t>Gain Ratio:</a:t>
            </a:r>
          </a:p>
          <a:p>
            <a:pPr marL="800100" lvl="1" indent="-342900">
              <a:buFont typeface="Arial" pitchFamily="34" charset="0"/>
              <a:buChar char="•"/>
            </a:pPr>
            <a:r>
              <a:rPr lang="en-US" sz="1600" dirty="0"/>
              <a:t>Information Gain/ </a:t>
            </a:r>
            <a:r>
              <a:rPr lang="en-US" sz="1600" dirty="0" err="1"/>
              <a:t>SplitInfo</a:t>
            </a:r>
            <a:endParaRPr lang="en-US" sz="1600" dirty="0"/>
          </a:p>
          <a:p>
            <a:pPr marL="800100" lvl="1" indent="-342900">
              <a:buFont typeface="Arial" pitchFamily="34" charset="0"/>
              <a:buChar char="•"/>
            </a:pPr>
            <a:r>
              <a:rPr lang="en-US" sz="1600" dirty="0"/>
              <a:t> </a:t>
            </a:r>
          </a:p>
          <a:p>
            <a:endParaRPr lang="en-US" dirty="0"/>
          </a:p>
          <a:p>
            <a:endParaRPr lang="en-US" dirty="0"/>
          </a:p>
        </p:txBody>
      </p:sp>
      <p:graphicFrame>
        <p:nvGraphicFramePr>
          <p:cNvPr id="898053" name="Object 9"/>
          <p:cNvGraphicFramePr>
            <a:graphicFrameLocks/>
          </p:cNvGraphicFramePr>
          <p:nvPr>
            <p:extLst>
              <p:ext uri="{D42A27DB-BD31-4B8C-83A1-F6EECF244321}">
                <p14:modId xmlns:p14="http://schemas.microsoft.com/office/powerpoint/2010/main" val="2856945478"/>
              </p:ext>
            </p:extLst>
          </p:nvPr>
        </p:nvGraphicFramePr>
        <p:xfrm>
          <a:off x="4800600" y="2925084"/>
          <a:ext cx="3886200" cy="2667000"/>
        </p:xfrm>
        <a:graphic>
          <a:graphicData uri="http://schemas.openxmlformats.org/presentationml/2006/ole">
            <mc:AlternateContent xmlns:mc="http://schemas.openxmlformats.org/markup-compatibility/2006">
              <mc:Choice xmlns:v="urn:schemas-microsoft-com:vml" Requires="v">
                <p:oleObj spid="_x0000_s1058904" name="Worksheet" r:id="rId3" imgW="6115151" imgH="4457700" progId="Excel.Sheet.8">
                  <p:embed/>
                </p:oleObj>
              </mc:Choice>
              <mc:Fallback>
                <p:oleObj name="Worksheet" r:id="rId3" imgW="6115151" imgH="4457700"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925084"/>
                        <a:ext cx="3886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2048"/>
          <p:cNvGraphicFramePr>
            <a:graphicFrameLocks noChangeAspect="1"/>
          </p:cNvGraphicFramePr>
          <p:nvPr>
            <p:extLst>
              <p:ext uri="{D42A27DB-BD31-4B8C-83A1-F6EECF244321}">
                <p14:modId xmlns:p14="http://schemas.microsoft.com/office/powerpoint/2010/main" val="3263656447"/>
              </p:ext>
            </p:extLst>
          </p:nvPr>
        </p:nvGraphicFramePr>
        <p:xfrm>
          <a:off x="1388930" y="4965617"/>
          <a:ext cx="3238488" cy="626467"/>
        </p:xfrm>
        <a:graphic>
          <a:graphicData uri="http://schemas.openxmlformats.org/presentationml/2006/ole">
            <mc:AlternateContent xmlns:mc="http://schemas.openxmlformats.org/markup-compatibility/2006">
              <mc:Choice xmlns:v="urn:schemas-microsoft-com:vml" Requires="v">
                <p:oleObj spid="_x0000_s1058905" name="Equation" r:id="rId5" imgW="2387520" imgH="457200" progId="Equation.3">
                  <p:embed/>
                </p:oleObj>
              </mc:Choice>
              <mc:Fallback>
                <p:oleObj name="Equation" r:id="rId5" imgW="238752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8930" y="4965617"/>
                        <a:ext cx="3238488" cy="6264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 name="Picture 10" descr="8splitinfo"/>
          <p:cNvPicPr>
            <a:picLocks noChangeAspect="1" noChangeArrowheads="1"/>
          </p:cNvPicPr>
          <p:nvPr/>
        </p:nvPicPr>
        <p:blipFill>
          <a:blip r:embed="rId7"/>
          <a:srcRect/>
          <a:stretch>
            <a:fillRect/>
          </a:stretch>
        </p:blipFill>
        <p:spPr bwMode="auto">
          <a:xfrm>
            <a:off x="1122226" y="5592085"/>
            <a:ext cx="7620000" cy="552572"/>
          </a:xfrm>
          <a:prstGeom prst="rect">
            <a:avLst/>
          </a:prstGeom>
          <a:noFill/>
          <a:ln w="9525">
            <a:noFill/>
            <a:miter lim="800000"/>
            <a:headEnd/>
            <a:tailEnd/>
          </a:ln>
        </p:spPr>
      </p:pic>
    </p:spTree>
    <p:extLst>
      <p:ext uri="{BB962C8B-B14F-4D97-AF65-F5344CB8AC3E}">
        <p14:creationId xmlns:p14="http://schemas.microsoft.com/office/powerpoint/2010/main" val="2430954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50</a:t>
            </a:fld>
            <a:endParaRPr lang="en-US"/>
          </a:p>
        </p:txBody>
      </p:sp>
      <p:sp>
        <p:nvSpPr>
          <p:cNvPr id="4" name="Title 3"/>
          <p:cNvSpPr>
            <a:spLocks noGrp="1"/>
          </p:cNvSpPr>
          <p:nvPr>
            <p:ph type="title" idx="4294967295"/>
          </p:nvPr>
        </p:nvSpPr>
        <p:spPr/>
        <p:txBody>
          <a:bodyPr>
            <a:normAutofit/>
          </a:bodyPr>
          <a:lstStyle/>
          <a:p>
            <a:r>
              <a:rPr lang="en-US" sz="3600" b="1" dirty="0"/>
              <a:t>Example:  Iris Dataset</a:t>
            </a:r>
          </a:p>
        </p:txBody>
      </p:sp>
      <p:pic>
        <p:nvPicPr>
          <p:cNvPr id="1077250" name="Picture 2" descr="http://www.parallelr.com/wp-content/uploads/2016/02/iris_network-e14554258016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075" y="1717675"/>
            <a:ext cx="5972175" cy="3629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71551" y="5442634"/>
            <a:ext cx="7391400" cy="646331"/>
          </a:xfrm>
          <a:prstGeom prst="rect">
            <a:avLst/>
          </a:prstGeom>
          <a:noFill/>
        </p:spPr>
        <p:txBody>
          <a:bodyPr wrap="square" rtlCol="0">
            <a:spAutoFit/>
          </a:bodyPr>
          <a:lstStyle/>
          <a:p>
            <a:r>
              <a:rPr lang="en-US" dirty="0"/>
              <a:t>See the instructions and explanation at </a:t>
            </a:r>
            <a:r>
              <a:rPr lang="en-US" dirty="0">
                <a:hlinkClick r:id="rId4"/>
              </a:rPr>
              <a:t>https://www.r-bloggers.com/r-for-deep-learning-i-build-fully-connected-neural-network-from-scratch/</a:t>
            </a:r>
            <a:r>
              <a:rPr lang="en-US" dirty="0"/>
              <a:t> </a:t>
            </a:r>
          </a:p>
        </p:txBody>
      </p:sp>
      <p:graphicFrame>
        <p:nvGraphicFramePr>
          <p:cNvPr id="6" name="Object 5"/>
          <p:cNvGraphicFramePr>
            <a:graphicFrameLocks noChangeAspect="1"/>
          </p:cNvGraphicFramePr>
          <p:nvPr>
            <p:extLst>
              <p:ext uri="{D42A27DB-BD31-4B8C-83A1-F6EECF244321}">
                <p14:modId xmlns:p14="http://schemas.microsoft.com/office/powerpoint/2010/main" val="607050924"/>
              </p:ext>
            </p:extLst>
          </p:nvPr>
        </p:nvGraphicFramePr>
        <p:xfrm>
          <a:off x="7448551" y="3660775"/>
          <a:ext cx="914400" cy="806450"/>
        </p:xfrm>
        <a:graphic>
          <a:graphicData uri="http://schemas.openxmlformats.org/presentationml/2006/ole">
            <mc:AlternateContent xmlns:mc="http://schemas.openxmlformats.org/markup-compatibility/2006">
              <mc:Choice xmlns:v="urn:schemas-microsoft-com:vml" Requires="v">
                <p:oleObj spid="_x0000_s1077262" name="Acrobat Document" showAsIcon="1" r:id="rId5" imgW="914400" imgH="806400" progId="AcroExch.Document.DC">
                  <p:embed/>
                </p:oleObj>
              </mc:Choice>
              <mc:Fallback>
                <p:oleObj name="Acrobat Document" showAsIcon="1" r:id="rId5" imgW="914400" imgH="806400" progId="AcroExch.Document.DC">
                  <p:embed/>
                  <p:pic>
                    <p:nvPicPr>
                      <p:cNvPr id="0" name=""/>
                      <p:cNvPicPr/>
                      <p:nvPr/>
                    </p:nvPicPr>
                    <p:blipFill>
                      <a:blip r:embed="rId6"/>
                      <a:stretch>
                        <a:fillRect/>
                      </a:stretch>
                    </p:blipFill>
                    <p:spPr>
                      <a:xfrm>
                        <a:off x="7448551" y="3660775"/>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830588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4CD970-AD62-4FFE-B634-4BA0A44D1326}" type="datetime4">
              <a:rPr lang="en-US"/>
              <a:pPr/>
              <a:t>February 27, 2017</a:t>
            </a:fld>
            <a:endParaRPr lang="en-US"/>
          </a:p>
        </p:txBody>
      </p:sp>
      <p:sp>
        <p:nvSpPr>
          <p:cNvPr id="6" name="Slide Number Placeholder 5"/>
          <p:cNvSpPr>
            <a:spLocks noGrp="1"/>
          </p:cNvSpPr>
          <p:nvPr>
            <p:ph type="sldNum" sz="quarter" idx="12"/>
          </p:nvPr>
        </p:nvSpPr>
        <p:spPr/>
        <p:txBody>
          <a:bodyPr/>
          <a:lstStyle/>
          <a:p>
            <a:fld id="{55B63D87-CE69-4773-9D5A-04A69D1D72F2}" type="slidenum">
              <a:rPr lang="en-US"/>
              <a:pPr/>
              <a:t>51</a:t>
            </a:fld>
            <a:endParaRPr lang="en-US"/>
          </a:p>
        </p:txBody>
      </p:sp>
      <p:sp>
        <p:nvSpPr>
          <p:cNvPr id="1712130" name="Rectangle 2"/>
          <p:cNvSpPr>
            <a:spLocks noGrp="1" noChangeArrowheads="1"/>
          </p:cNvSpPr>
          <p:nvPr>
            <p:ph type="title" idx="4294967295"/>
          </p:nvPr>
        </p:nvSpPr>
        <p:spPr>
          <a:xfrm>
            <a:off x="857250" y="817418"/>
            <a:ext cx="7829550" cy="796988"/>
          </a:xfrm>
        </p:spPr>
        <p:txBody>
          <a:bodyPr>
            <a:normAutofit/>
          </a:bodyPr>
          <a:lstStyle/>
          <a:p>
            <a:r>
              <a:rPr lang="en-US" sz="3600" b="1" dirty="0"/>
              <a:t>SVM—Support Vector Machines</a:t>
            </a:r>
          </a:p>
        </p:txBody>
      </p:sp>
      <p:sp>
        <p:nvSpPr>
          <p:cNvPr id="7" name="Rectangle 6"/>
          <p:cNvSpPr/>
          <p:nvPr/>
        </p:nvSpPr>
        <p:spPr>
          <a:xfrm>
            <a:off x="857250" y="1724329"/>
            <a:ext cx="7829549"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274320" indent="-274320">
              <a:buFont typeface="Arial" pitchFamily="34" charset="0"/>
              <a:buChar char="•"/>
            </a:pPr>
            <a:r>
              <a:rPr lang="en-US" dirty="0">
                <a:solidFill>
                  <a:schemeClr val="tx1"/>
                </a:solidFill>
              </a:rPr>
              <a:t>Classification is essentially finding the best boundary between classes.</a:t>
            </a:r>
          </a:p>
          <a:p>
            <a:pPr marL="274320" indent="-274320">
              <a:buFont typeface="Arial" pitchFamily="34" charset="0"/>
              <a:buChar char="•"/>
            </a:pPr>
            <a:r>
              <a:rPr lang="en-US" dirty="0">
                <a:solidFill>
                  <a:schemeClr val="tx1"/>
                </a:solidFill>
              </a:rPr>
              <a:t>Support vector machine finds the best boundary points called support vectors and builds classifier on top of them.</a:t>
            </a:r>
          </a:p>
          <a:p>
            <a:pPr marL="274320" indent="-274320">
              <a:buFont typeface="Arial" pitchFamily="34" charset="0"/>
              <a:buChar char="•"/>
            </a:pPr>
            <a:r>
              <a:rPr lang="en-US" dirty="0">
                <a:solidFill>
                  <a:schemeClr val="tx1"/>
                </a:solidFill>
              </a:rPr>
              <a:t>Linear and Non-linear support vector machine.</a:t>
            </a:r>
          </a:p>
        </p:txBody>
      </p:sp>
      <p:sp>
        <p:nvSpPr>
          <p:cNvPr id="8" name="Rectangle 7"/>
          <p:cNvSpPr/>
          <p:nvPr/>
        </p:nvSpPr>
        <p:spPr>
          <a:xfrm>
            <a:off x="857250" y="3270922"/>
            <a:ext cx="7829549" cy="1892826"/>
          </a:xfrm>
          <a:prstGeom prst="rect">
            <a:avLst/>
          </a:prstGeom>
        </p:spPr>
        <p:txBody>
          <a:bodyPr wrap="square">
            <a:spAutoFit/>
          </a:bodyPr>
          <a:lstStyle/>
          <a:p>
            <a:pPr marL="342900" indent="-342900">
              <a:lnSpc>
                <a:spcPct val="130000"/>
              </a:lnSpc>
              <a:buFont typeface="Arial" pitchFamily="34" charset="0"/>
              <a:buChar char="•"/>
            </a:pPr>
            <a:r>
              <a:rPr lang="en-US" altLang="en-US" b="1" dirty="0"/>
              <a:t>Features</a:t>
            </a:r>
            <a:r>
              <a:rPr lang="en-US" altLang="en-US" dirty="0"/>
              <a:t>: training can be slow but accuracy is high owing to their ability to model complex nonlinear decision boundaries (margin maximization)</a:t>
            </a:r>
          </a:p>
          <a:p>
            <a:pPr marL="342900" indent="-342900">
              <a:lnSpc>
                <a:spcPct val="130000"/>
              </a:lnSpc>
              <a:buFont typeface="Arial" pitchFamily="34" charset="0"/>
              <a:buChar char="•"/>
            </a:pPr>
            <a:r>
              <a:rPr lang="en-US" altLang="en-US" b="1" dirty="0"/>
              <a:t>Used for</a:t>
            </a:r>
            <a:r>
              <a:rPr lang="en-US" altLang="en-US" dirty="0"/>
              <a:t>: classification and numeric prediction</a:t>
            </a:r>
          </a:p>
          <a:p>
            <a:pPr marL="342900" indent="-342900">
              <a:lnSpc>
                <a:spcPct val="130000"/>
              </a:lnSpc>
              <a:buFont typeface="Arial" pitchFamily="34" charset="0"/>
              <a:buChar char="•"/>
            </a:pPr>
            <a:r>
              <a:rPr lang="en-US" altLang="en-US" b="1" dirty="0"/>
              <a:t>Applications</a:t>
            </a:r>
            <a:r>
              <a:rPr lang="en-US" altLang="en-US" dirty="0"/>
              <a:t>: handwritten digit recognition, object recognition, speaker identification, benchmarking time-series prediction tests </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6"/>
          <p:cNvSpPr>
            <a:spLocks noGrp="1"/>
          </p:cNvSpPr>
          <p:nvPr>
            <p:ph type="sldNum" sz="quarter" idx="12"/>
          </p:nvPr>
        </p:nvSpPr>
        <p:spPr/>
        <p:txBody>
          <a:bodyPr/>
          <a:lstStyle/>
          <a:p>
            <a:fld id="{58707C85-43B2-43C4-BB6E-9DE3C3B4A4E1}" type="slidenum">
              <a:rPr lang="en-US"/>
              <a:pPr/>
              <a:t>52</a:t>
            </a:fld>
            <a:endParaRPr lang="en-US"/>
          </a:p>
        </p:txBody>
      </p:sp>
      <p:sp>
        <p:nvSpPr>
          <p:cNvPr id="1436674" name="Rectangle 2"/>
          <p:cNvSpPr>
            <a:spLocks noGrp="1" noChangeArrowheads="1"/>
          </p:cNvSpPr>
          <p:nvPr>
            <p:ph type="title" idx="4294967295"/>
          </p:nvPr>
        </p:nvSpPr>
        <p:spPr>
          <a:xfrm>
            <a:off x="955963" y="775854"/>
            <a:ext cx="7232073" cy="838551"/>
          </a:xfrm>
        </p:spPr>
        <p:txBody>
          <a:bodyPr/>
          <a:lstStyle/>
          <a:p>
            <a:r>
              <a:rPr lang="en-US" sz="3600" b="1" dirty="0"/>
              <a:t>Example of General SVM</a:t>
            </a:r>
          </a:p>
        </p:txBody>
      </p:sp>
      <p:sp>
        <p:nvSpPr>
          <p:cNvPr id="1436675" name="Rectangle 3"/>
          <p:cNvSpPr>
            <a:spLocks noGrp="1" noChangeArrowheads="1"/>
          </p:cNvSpPr>
          <p:nvPr>
            <p:ph type="body" sz="half" idx="4294967295"/>
          </p:nvPr>
        </p:nvSpPr>
        <p:spPr>
          <a:xfrm>
            <a:off x="4532168" y="5638796"/>
            <a:ext cx="4362456" cy="565150"/>
          </a:xfrm>
          <a:ln>
            <a:noFill/>
          </a:ln>
        </p:spPr>
        <p:txBody>
          <a:bodyPr>
            <a:noAutofit/>
          </a:bodyPr>
          <a:lstStyle/>
          <a:p>
            <a:pPr marL="0" indent="0">
              <a:spcBef>
                <a:spcPts val="0"/>
              </a:spcBef>
              <a:buFontTx/>
              <a:buNone/>
            </a:pPr>
            <a:r>
              <a:rPr lang="en-US" sz="1200" dirty="0"/>
              <a:t>The dots with shadows around  them are support vectors, i.e. the best data  points to represent the  boundary (= the curve).</a:t>
            </a:r>
            <a:endParaRPr lang="en-US" sz="1200" dirty="0">
              <a:ea typeface="SimSun" pitchFamily="2" charset="-122"/>
            </a:endParaRPr>
          </a:p>
        </p:txBody>
      </p:sp>
      <p:grpSp>
        <p:nvGrpSpPr>
          <p:cNvPr id="36" name="Group 35"/>
          <p:cNvGrpSpPr/>
          <p:nvPr/>
        </p:nvGrpSpPr>
        <p:grpSpPr>
          <a:xfrm>
            <a:off x="5226615" y="1866900"/>
            <a:ext cx="2667000" cy="3505200"/>
            <a:chOff x="5638800" y="2133600"/>
            <a:chExt cx="2819400" cy="3733800"/>
          </a:xfrm>
        </p:grpSpPr>
        <p:sp>
          <p:nvSpPr>
            <p:cNvPr id="1436676" name="Oval 4"/>
            <p:cNvSpPr>
              <a:spLocks noChangeArrowheads="1"/>
            </p:cNvSpPr>
            <p:nvPr/>
          </p:nvSpPr>
          <p:spPr bwMode="auto">
            <a:xfrm>
              <a:off x="5943600" y="5257800"/>
              <a:ext cx="152400" cy="152400"/>
            </a:xfrm>
            <a:prstGeom prst="ellipse">
              <a:avLst/>
            </a:prstGeom>
            <a:solidFill>
              <a:schemeClr val="accent1"/>
            </a:solidFill>
            <a:ln w="9525">
              <a:solidFill>
                <a:schemeClr val="tx1"/>
              </a:solidFill>
              <a:miter lim="800000"/>
              <a:headEnd/>
              <a:tailEnd/>
            </a:ln>
            <a:effectLst/>
          </p:spPr>
          <p:txBody>
            <a:bodyPr wrap="none" anchor="ctr"/>
            <a:lstStyle/>
            <a:p>
              <a:endParaRPr lang="en-US"/>
            </a:p>
          </p:txBody>
        </p:sp>
        <p:sp>
          <p:nvSpPr>
            <p:cNvPr id="1436677" name="Oval 5"/>
            <p:cNvSpPr>
              <a:spLocks noChangeArrowheads="1"/>
            </p:cNvSpPr>
            <p:nvPr/>
          </p:nvSpPr>
          <p:spPr bwMode="auto">
            <a:xfrm>
              <a:off x="6096000" y="4648200"/>
              <a:ext cx="152400" cy="152400"/>
            </a:xfrm>
            <a:prstGeom prst="ellipse">
              <a:avLst/>
            </a:prstGeom>
            <a:solidFill>
              <a:schemeClr val="accent1"/>
            </a:solidFill>
            <a:ln w="9525">
              <a:solidFill>
                <a:schemeClr val="tx1"/>
              </a:solidFill>
              <a:miter lim="800000"/>
              <a:headEnd/>
              <a:tailEnd/>
            </a:ln>
            <a:effectLst/>
          </p:spPr>
          <p:txBody>
            <a:bodyPr wrap="none" anchor="ctr"/>
            <a:lstStyle/>
            <a:p>
              <a:endParaRPr lang="en-US"/>
            </a:p>
          </p:txBody>
        </p:sp>
        <p:sp>
          <p:nvSpPr>
            <p:cNvPr id="1436678" name="Oval 6"/>
            <p:cNvSpPr>
              <a:spLocks noChangeArrowheads="1"/>
            </p:cNvSpPr>
            <p:nvPr/>
          </p:nvSpPr>
          <p:spPr bwMode="auto">
            <a:xfrm>
              <a:off x="6858000" y="4724400"/>
              <a:ext cx="152400" cy="152400"/>
            </a:xfrm>
            <a:prstGeom prst="ellipse">
              <a:avLst/>
            </a:prstGeom>
            <a:solidFill>
              <a:schemeClr val="accent1"/>
            </a:solidFill>
            <a:ln w="38100" cmpd="dbl">
              <a:solidFill>
                <a:schemeClr val="tx1"/>
              </a:solidFill>
              <a:miter lim="800000"/>
              <a:headEnd/>
              <a:tailEnd/>
            </a:ln>
            <a:effectLst/>
          </p:spPr>
          <p:txBody>
            <a:bodyPr wrap="none" anchor="ctr"/>
            <a:lstStyle/>
            <a:p>
              <a:endParaRPr lang="en-US"/>
            </a:p>
          </p:txBody>
        </p:sp>
        <p:sp>
          <p:nvSpPr>
            <p:cNvPr id="1436679" name="Oval 7"/>
            <p:cNvSpPr>
              <a:spLocks noChangeArrowheads="1"/>
            </p:cNvSpPr>
            <p:nvPr/>
          </p:nvSpPr>
          <p:spPr bwMode="auto">
            <a:xfrm>
              <a:off x="6477000" y="5638800"/>
              <a:ext cx="152400" cy="152400"/>
            </a:xfrm>
            <a:prstGeom prst="ellipse">
              <a:avLst/>
            </a:prstGeom>
            <a:solidFill>
              <a:schemeClr val="accent1"/>
            </a:solidFill>
            <a:ln w="38100" cmpd="dbl">
              <a:solidFill>
                <a:schemeClr val="tx1"/>
              </a:solidFill>
              <a:miter lim="800000"/>
              <a:headEnd/>
              <a:tailEnd/>
            </a:ln>
            <a:effectLst/>
          </p:spPr>
          <p:txBody>
            <a:bodyPr wrap="none" anchor="ctr"/>
            <a:lstStyle/>
            <a:p>
              <a:endParaRPr lang="en-US"/>
            </a:p>
          </p:txBody>
        </p:sp>
        <p:sp>
          <p:nvSpPr>
            <p:cNvPr id="1436680" name="Oval 8"/>
            <p:cNvSpPr>
              <a:spLocks noChangeArrowheads="1"/>
            </p:cNvSpPr>
            <p:nvPr/>
          </p:nvSpPr>
          <p:spPr bwMode="auto">
            <a:xfrm>
              <a:off x="6172200" y="3962400"/>
              <a:ext cx="152400" cy="152400"/>
            </a:xfrm>
            <a:prstGeom prst="ellipse">
              <a:avLst/>
            </a:prstGeom>
            <a:solidFill>
              <a:schemeClr val="accent1"/>
            </a:solidFill>
            <a:ln w="38100" cmpd="dbl">
              <a:solidFill>
                <a:schemeClr val="tx1"/>
              </a:solidFill>
              <a:miter lim="800000"/>
              <a:headEnd/>
              <a:tailEnd/>
            </a:ln>
            <a:effectLst/>
          </p:spPr>
          <p:txBody>
            <a:bodyPr wrap="none" anchor="ctr"/>
            <a:lstStyle/>
            <a:p>
              <a:endParaRPr lang="en-US"/>
            </a:p>
          </p:txBody>
        </p:sp>
        <p:sp>
          <p:nvSpPr>
            <p:cNvPr id="1436681" name="Oval 9"/>
            <p:cNvSpPr>
              <a:spLocks noChangeArrowheads="1"/>
            </p:cNvSpPr>
            <p:nvPr/>
          </p:nvSpPr>
          <p:spPr bwMode="auto">
            <a:xfrm>
              <a:off x="7391400" y="2514600"/>
              <a:ext cx="152400" cy="152400"/>
            </a:xfrm>
            <a:prstGeom prst="ellipse">
              <a:avLst/>
            </a:prstGeom>
            <a:solidFill>
              <a:schemeClr val="hlink"/>
            </a:solidFill>
            <a:ln w="38100" cmpd="dbl">
              <a:solidFill>
                <a:schemeClr val="tx1"/>
              </a:solidFill>
              <a:miter lim="800000"/>
              <a:headEnd/>
              <a:tailEnd/>
            </a:ln>
            <a:effectLst/>
          </p:spPr>
          <p:txBody>
            <a:bodyPr wrap="none" anchor="ctr"/>
            <a:lstStyle/>
            <a:p>
              <a:endParaRPr lang="en-US"/>
            </a:p>
          </p:txBody>
        </p:sp>
        <p:sp>
          <p:nvSpPr>
            <p:cNvPr id="1436682" name="Oval 10"/>
            <p:cNvSpPr>
              <a:spLocks noChangeArrowheads="1"/>
            </p:cNvSpPr>
            <p:nvPr/>
          </p:nvSpPr>
          <p:spPr bwMode="auto">
            <a:xfrm>
              <a:off x="8305800" y="5105400"/>
              <a:ext cx="152400" cy="152400"/>
            </a:xfrm>
            <a:prstGeom prst="ellipse">
              <a:avLst/>
            </a:prstGeom>
            <a:solidFill>
              <a:schemeClr val="hlink"/>
            </a:solidFill>
            <a:ln w="9525">
              <a:solidFill>
                <a:schemeClr val="tx1"/>
              </a:solidFill>
              <a:miter lim="800000"/>
              <a:headEnd/>
              <a:tailEnd/>
            </a:ln>
            <a:effectLst/>
          </p:spPr>
          <p:txBody>
            <a:bodyPr wrap="none" anchor="ctr"/>
            <a:lstStyle/>
            <a:p>
              <a:endParaRPr lang="en-US"/>
            </a:p>
          </p:txBody>
        </p:sp>
        <p:sp>
          <p:nvSpPr>
            <p:cNvPr id="1436683" name="Oval 11"/>
            <p:cNvSpPr>
              <a:spLocks noChangeArrowheads="1"/>
            </p:cNvSpPr>
            <p:nvPr/>
          </p:nvSpPr>
          <p:spPr bwMode="auto">
            <a:xfrm>
              <a:off x="6248400" y="3124200"/>
              <a:ext cx="152400" cy="152400"/>
            </a:xfrm>
            <a:prstGeom prst="ellipse">
              <a:avLst/>
            </a:prstGeom>
            <a:solidFill>
              <a:schemeClr val="hlink"/>
            </a:solidFill>
            <a:ln w="38100" cmpd="dbl">
              <a:solidFill>
                <a:schemeClr val="tx1"/>
              </a:solidFill>
              <a:miter lim="800000"/>
              <a:headEnd/>
              <a:tailEnd/>
            </a:ln>
            <a:effectLst/>
          </p:spPr>
          <p:txBody>
            <a:bodyPr wrap="none" anchor="ctr"/>
            <a:lstStyle/>
            <a:p>
              <a:endParaRPr lang="en-US"/>
            </a:p>
          </p:txBody>
        </p:sp>
        <p:sp>
          <p:nvSpPr>
            <p:cNvPr id="1436684" name="Oval 12"/>
            <p:cNvSpPr>
              <a:spLocks noChangeArrowheads="1"/>
            </p:cNvSpPr>
            <p:nvPr/>
          </p:nvSpPr>
          <p:spPr bwMode="auto">
            <a:xfrm>
              <a:off x="8153400" y="3886200"/>
              <a:ext cx="152400" cy="152400"/>
            </a:xfrm>
            <a:prstGeom prst="ellipse">
              <a:avLst/>
            </a:prstGeom>
            <a:solidFill>
              <a:schemeClr val="hlink"/>
            </a:solidFill>
            <a:ln w="9525">
              <a:solidFill>
                <a:schemeClr val="tx1"/>
              </a:solidFill>
              <a:miter lim="800000"/>
              <a:headEnd/>
              <a:tailEnd/>
            </a:ln>
            <a:effectLst/>
          </p:spPr>
          <p:txBody>
            <a:bodyPr wrap="none" anchor="ctr"/>
            <a:lstStyle/>
            <a:p>
              <a:endParaRPr lang="en-US"/>
            </a:p>
          </p:txBody>
        </p:sp>
        <p:sp>
          <p:nvSpPr>
            <p:cNvPr id="1436685" name="Oval 13"/>
            <p:cNvSpPr>
              <a:spLocks noChangeArrowheads="1"/>
            </p:cNvSpPr>
            <p:nvPr/>
          </p:nvSpPr>
          <p:spPr bwMode="auto">
            <a:xfrm>
              <a:off x="7239000" y="5638800"/>
              <a:ext cx="152400" cy="152400"/>
            </a:xfrm>
            <a:prstGeom prst="ellipse">
              <a:avLst/>
            </a:prstGeom>
            <a:solidFill>
              <a:schemeClr val="hlink"/>
            </a:solidFill>
            <a:ln w="38100" cmpd="dbl">
              <a:solidFill>
                <a:schemeClr val="tx1"/>
              </a:solidFill>
              <a:miter lim="800000"/>
              <a:headEnd/>
              <a:tailEnd/>
            </a:ln>
            <a:effectLst/>
          </p:spPr>
          <p:txBody>
            <a:bodyPr wrap="none" anchor="ctr"/>
            <a:lstStyle/>
            <a:p>
              <a:endParaRPr lang="en-US"/>
            </a:p>
          </p:txBody>
        </p:sp>
        <p:sp>
          <p:nvSpPr>
            <p:cNvPr id="1436686" name="Oval 14"/>
            <p:cNvSpPr>
              <a:spLocks noChangeArrowheads="1"/>
            </p:cNvSpPr>
            <p:nvPr/>
          </p:nvSpPr>
          <p:spPr bwMode="auto">
            <a:xfrm>
              <a:off x="7543800" y="4724400"/>
              <a:ext cx="152400" cy="152400"/>
            </a:xfrm>
            <a:prstGeom prst="ellipse">
              <a:avLst/>
            </a:prstGeom>
            <a:solidFill>
              <a:schemeClr val="hlink"/>
            </a:solidFill>
            <a:ln w="38100" cmpd="dbl">
              <a:solidFill>
                <a:schemeClr val="tx1"/>
              </a:solidFill>
              <a:miter lim="800000"/>
              <a:headEnd/>
              <a:tailEnd/>
            </a:ln>
            <a:effectLst/>
          </p:spPr>
          <p:txBody>
            <a:bodyPr wrap="none" anchor="ctr"/>
            <a:lstStyle/>
            <a:p>
              <a:endParaRPr lang="en-US"/>
            </a:p>
          </p:txBody>
        </p:sp>
        <p:sp>
          <p:nvSpPr>
            <p:cNvPr id="1436687" name="Oval 15"/>
            <p:cNvSpPr>
              <a:spLocks noChangeArrowheads="1"/>
            </p:cNvSpPr>
            <p:nvPr/>
          </p:nvSpPr>
          <p:spPr bwMode="auto">
            <a:xfrm>
              <a:off x="7010400" y="4038600"/>
              <a:ext cx="152400" cy="152400"/>
            </a:xfrm>
            <a:prstGeom prst="ellipse">
              <a:avLst/>
            </a:prstGeom>
            <a:solidFill>
              <a:schemeClr val="hlink"/>
            </a:solidFill>
            <a:ln w="38100" cmpd="dbl">
              <a:solidFill>
                <a:schemeClr val="tx1"/>
              </a:solidFill>
              <a:miter lim="800000"/>
              <a:headEnd/>
              <a:tailEnd/>
            </a:ln>
            <a:effectLst/>
          </p:spPr>
          <p:txBody>
            <a:bodyPr wrap="none" anchor="ctr"/>
            <a:lstStyle/>
            <a:p>
              <a:endParaRPr lang="en-US"/>
            </a:p>
          </p:txBody>
        </p:sp>
        <p:sp>
          <p:nvSpPr>
            <p:cNvPr id="1436688" name="Oval 16"/>
            <p:cNvSpPr>
              <a:spLocks noChangeArrowheads="1"/>
            </p:cNvSpPr>
            <p:nvPr/>
          </p:nvSpPr>
          <p:spPr bwMode="auto">
            <a:xfrm>
              <a:off x="6781800" y="3352800"/>
              <a:ext cx="152400" cy="152400"/>
            </a:xfrm>
            <a:prstGeom prst="ellipse">
              <a:avLst/>
            </a:prstGeom>
            <a:solidFill>
              <a:schemeClr val="accent1"/>
            </a:solidFill>
            <a:ln w="38100" cmpd="dbl">
              <a:solidFill>
                <a:schemeClr val="tx1"/>
              </a:solidFill>
              <a:miter lim="800000"/>
              <a:headEnd/>
              <a:tailEnd/>
            </a:ln>
            <a:effectLst/>
          </p:spPr>
          <p:txBody>
            <a:bodyPr wrap="none" anchor="ctr"/>
            <a:lstStyle/>
            <a:p>
              <a:endParaRPr lang="en-US"/>
            </a:p>
          </p:txBody>
        </p:sp>
        <p:sp>
          <p:nvSpPr>
            <p:cNvPr id="1436689" name="Oval 17"/>
            <p:cNvSpPr>
              <a:spLocks noChangeArrowheads="1"/>
            </p:cNvSpPr>
            <p:nvPr/>
          </p:nvSpPr>
          <p:spPr bwMode="auto">
            <a:xfrm>
              <a:off x="5638800" y="2743200"/>
              <a:ext cx="152400" cy="152400"/>
            </a:xfrm>
            <a:prstGeom prst="ellipse">
              <a:avLst/>
            </a:prstGeom>
            <a:solidFill>
              <a:schemeClr val="accent1"/>
            </a:solidFill>
            <a:ln w="38100" cmpd="dbl">
              <a:solidFill>
                <a:schemeClr val="tx1"/>
              </a:solidFill>
              <a:miter lim="800000"/>
              <a:headEnd/>
              <a:tailEnd/>
            </a:ln>
            <a:effectLst/>
          </p:spPr>
          <p:txBody>
            <a:bodyPr wrap="none" anchor="ctr"/>
            <a:lstStyle/>
            <a:p>
              <a:endParaRPr lang="en-US"/>
            </a:p>
          </p:txBody>
        </p:sp>
        <p:sp>
          <p:nvSpPr>
            <p:cNvPr id="1436690" name="Oval 18"/>
            <p:cNvSpPr>
              <a:spLocks noChangeArrowheads="1"/>
            </p:cNvSpPr>
            <p:nvPr/>
          </p:nvSpPr>
          <p:spPr bwMode="auto">
            <a:xfrm>
              <a:off x="6781800" y="2286000"/>
              <a:ext cx="152400" cy="152400"/>
            </a:xfrm>
            <a:prstGeom prst="ellipse">
              <a:avLst/>
            </a:prstGeom>
            <a:solidFill>
              <a:schemeClr val="accent1"/>
            </a:solidFill>
            <a:ln w="38100" cmpd="dbl">
              <a:solidFill>
                <a:schemeClr val="tx1"/>
              </a:solidFill>
              <a:miter lim="800000"/>
              <a:headEnd/>
              <a:tailEnd/>
            </a:ln>
            <a:effectLst/>
          </p:spPr>
          <p:txBody>
            <a:bodyPr wrap="none" anchor="ctr"/>
            <a:lstStyle/>
            <a:p>
              <a:endParaRPr lang="en-US"/>
            </a:p>
          </p:txBody>
        </p:sp>
        <p:sp>
          <p:nvSpPr>
            <p:cNvPr id="1436691" name="Oval 19"/>
            <p:cNvSpPr>
              <a:spLocks noChangeArrowheads="1"/>
            </p:cNvSpPr>
            <p:nvPr/>
          </p:nvSpPr>
          <p:spPr bwMode="auto">
            <a:xfrm>
              <a:off x="6248400" y="2590800"/>
              <a:ext cx="152400" cy="152400"/>
            </a:xfrm>
            <a:prstGeom prst="ellipse">
              <a:avLst/>
            </a:prstGeom>
            <a:solidFill>
              <a:schemeClr val="accent1"/>
            </a:solidFill>
            <a:ln w="38100" cmpd="dbl">
              <a:solidFill>
                <a:schemeClr val="tx1"/>
              </a:solidFill>
              <a:miter lim="800000"/>
              <a:headEnd/>
              <a:tailEnd/>
            </a:ln>
            <a:effectLst/>
          </p:spPr>
          <p:txBody>
            <a:bodyPr wrap="none" anchor="ctr"/>
            <a:lstStyle/>
            <a:p>
              <a:endParaRPr lang="en-US"/>
            </a:p>
          </p:txBody>
        </p:sp>
        <p:sp>
          <p:nvSpPr>
            <p:cNvPr id="1436692" name="Oval 20"/>
            <p:cNvSpPr>
              <a:spLocks noChangeArrowheads="1"/>
            </p:cNvSpPr>
            <p:nvPr/>
          </p:nvSpPr>
          <p:spPr bwMode="auto">
            <a:xfrm>
              <a:off x="7010400" y="2895600"/>
              <a:ext cx="152400" cy="152400"/>
            </a:xfrm>
            <a:prstGeom prst="ellipse">
              <a:avLst/>
            </a:prstGeom>
            <a:solidFill>
              <a:schemeClr val="accent1"/>
            </a:solidFill>
            <a:ln w="38100" cmpd="dbl">
              <a:solidFill>
                <a:schemeClr val="tx1"/>
              </a:solidFill>
              <a:miter lim="800000"/>
              <a:headEnd/>
              <a:tailEnd/>
            </a:ln>
            <a:effectLst/>
          </p:spPr>
          <p:txBody>
            <a:bodyPr wrap="none" anchor="ctr"/>
            <a:lstStyle/>
            <a:p>
              <a:endParaRPr lang="en-US"/>
            </a:p>
          </p:txBody>
        </p:sp>
        <p:sp>
          <p:nvSpPr>
            <p:cNvPr id="1436693" name="Oval 21"/>
            <p:cNvSpPr>
              <a:spLocks noChangeArrowheads="1"/>
            </p:cNvSpPr>
            <p:nvPr/>
          </p:nvSpPr>
          <p:spPr bwMode="auto">
            <a:xfrm>
              <a:off x="5715000" y="2133600"/>
              <a:ext cx="152400" cy="152400"/>
            </a:xfrm>
            <a:prstGeom prst="ellipse">
              <a:avLst/>
            </a:prstGeom>
            <a:solidFill>
              <a:schemeClr val="accent1"/>
            </a:solidFill>
            <a:ln w="9525">
              <a:solidFill>
                <a:schemeClr val="tx1"/>
              </a:solidFill>
              <a:miter lim="800000"/>
              <a:headEnd/>
              <a:tailEnd/>
            </a:ln>
            <a:effectLst/>
          </p:spPr>
          <p:txBody>
            <a:bodyPr wrap="none" anchor="ctr"/>
            <a:lstStyle/>
            <a:p>
              <a:endParaRPr lang="en-US"/>
            </a:p>
          </p:txBody>
        </p:sp>
        <p:sp>
          <p:nvSpPr>
            <p:cNvPr id="1436694" name="Oval 22"/>
            <p:cNvSpPr>
              <a:spLocks noChangeArrowheads="1"/>
            </p:cNvSpPr>
            <p:nvPr/>
          </p:nvSpPr>
          <p:spPr bwMode="auto">
            <a:xfrm>
              <a:off x="7696200" y="2133600"/>
              <a:ext cx="152400" cy="152400"/>
            </a:xfrm>
            <a:prstGeom prst="ellipse">
              <a:avLst/>
            </a:prstGeom>
            <a:solidFill>
              <a:schemeClr val="accent1"/>
            </a:solidFill>
            <a:ln w="38100" cmpd="dbl">
              <a:solidFill>
                <a:schemeClr val="tx1"/>
              </a:solidFill>
              <a:miter lim="800000"/>
              <a:headEnd/>
              <a:tailEnd/>
            </a:ln>
            <a:effectLst/>
          </p:spPr>
          <p:txBody>
            <a:bodyPr wrap="none" anchor="ctr"/>
            <a:lstStyle/>
            <a:p>
              <a:endParaRPr lang="en-US"/>
            </a:p>
          </p:txBody>
        </p:sp>
        <p:sp>
          <p:nvSpPr>
            <p:cNvPr id="1436695" name="Oval 23"/>
            <p:cNvSpPr>
              <a:spLocks noChangeArrowheads="1"/>
            </p:cNvSpPr>
            <p:nvPr/>
          </p:nvSpPr>
          <p:spPr bwMode="auto">
            <a:xfrm>
              <a:off x="7467600" y="3581400"/>
              <a:ext cx="152400" cy="152400"/>
            </a:xfrm>
            <a:prstGeom prst="ellipse">
              <a:avLst/>
            </a:prstGeom>
            <a:solidFill>
              <a:schemeClr val="hlink"/>
            </a:solidFill>
            <a:ln w="9525">
              <a:solidFill>
                <a:schemeClr val="tx1"/>
              </a:solidFill>
              <a:miter lim="800000"/>
              <a:headEnd/>
              <a:tailEnd/>
            </a:ln>
            <a:effectLst/>
          </p:spPr>
          <p:txBody>
            <a:bodyPr wrap="none" anchor="ctr"/>
            <a:lstStyle/>
            <a:p>
              <a:endParaRPr lang="en-US"/>
            </a:p>
          </p:txBody>
        </p:sp>
        <p:sp>
          <p:nvSpPr>
            <p:cNvPr id="1436696" name="Oval 24"/>
            <p:cNvSpPr>
              <a:spLocks noChangeArrowheads="1"/>
            </p:cNvSpPr>
            <p:nvPr/>
          </p:nvSpPr>
          <p:spPr bwMode="auto">
            <a:xfrm>
              <a:off x="8001000" y="4343400"/>
              <a:ext cx="152400" cy="152400"/>
            </a:xfrm>
            <a:prstGeom prst="ellipse">
              <a:avLst/>
            </a:prstGeom>
            <a:solidFill>
              <a:schemeClr val="hlink"/>
            </a:solidFill>
            <a:ln w="9525">
              <a:solidFill>
                <a:schemeClr val="tx1"/>
              </a:solidFill>
              <a:miter lim="800000"/>
              <a:headEnd/>
              <a:tailEnd/>
            </a:ln>
            <a:effectLst/>
          </p:spPr>
          <p:txBody>
            <a:bodyPr wrap="none" anchor="ctr"/>
            <a:lstStyle/>
            <a:p>
              <a:endParaRPr lang="en-US"/>
            </a:p>
          </p:txBody>
        </p:sp>
        <p:sp>
          <p:nvSpPr>
            <p:cNvPr id="1436697" name="Oval 25"/>
            <p:cNvSpPr>
              <a:spLocks noChangeArrowheads="1"/>
            </p:cNvSpPr>
            <p:nvPr/>
          </p:nvSpPr>
          <p:spPr bwMode="auto">
            <a:xfrm>
              <a:off x="7620000" y="4953000"/>
              <a:ext cx="152400" cy="152400"/>
            </a:xfrm>
            <a:prstGeom prst="ellipse">
              <a:avLst/>
            </a:prstGeom>
            <a:solidFill>
              <a:schemeClr val="hlink"/>
            </a:solidFill>
            <a:ln w="9525">
              <a:solidFill>
                <a:schemeClr val="tx1"/>
              </a:solidFill>
              <a:miter lim="800000"/>
              <a:headEnd/>
              <a:tailEnd/>
            </a:ln>
            <a:effectLst/>
          </p:spPr>
          <p:txBody>
            <a:bodyPr wrap="none" anchor="ctr"/>
            <a:lstStyle/>
            <a:p>
              <a:endParaRPr lang="en-US"/>
            </a:p>
          </p:txBody>
        </p:sp>
        <p:sp>
          <p:nvSpPr>
            <p:cNvPr id="1436698" name="Oval 26"/>
            <p:cNvSpPr>
              <a:spLocks noChangeArrowheads="1"/>
            </p:cNvSpPr>
            <p:nvPr/>
          </p:nvSpPr>
          <p:spPr bwMode="auto">
            <a:xfrm>
              <a:off x="8001000" y="4724400"/>
              <a:ext cx="152400" cy="152400"/>
            </a:xfrm>
            <a:prstGeom prst="ellipse">
              <a:avLst/>
            </a:prstGeom>
            <a:solidFill>
              <a:schemeClr val="hlink"/>
            </a:solidFill>
            <a:ln w="9525">
              <a:solidFill>
                <a:schemeClr val="tx1"/>
              </a:solidFill>
              <a:miter lim="800000"/>
              <a:headEnd/>
              <a:tailEnd/>
            </a:ln>
            <a:effectLst/>
          </p:spPr>
          <p:txBody>
            <a:bodyPr wrap="none" anchor="ctr"/>
            <a:lstStyle/>
            <a:p>
              <a:endParaRPr lang="en-US"/>
            </a:p>
          </p:txBody>
        </p:sp>
        <p:sp>
          <p:nvSpPr>
            <p:cNvPr id="1436699" name="Oval 27"/>
            <p:cNvSpPr>
              <a:spLocks noChangeArrowheads="1"/>
            </p:cNvSpPr>
            <p:nvPr/>
          </p:nvSpPr>
          <p:spPr bwMode="auto">
            <a:xfrm>
              <a:off x="7924800" y="5029200"/>
              <a:ext cx="152400" cy="152400"/>
            </a:xfrm>
            <a:prstGeom prst="ellipse">
              <a:avLst/>
            </a:prstGeom>
            <a:solidFill>
              <a:schemeClr val="hlink"/>
            </a:solidFill>
            <a:ln w="9525">
              <a:solidFill>
                <a:schemeClr val="tx1"/>
              </a:solidFill>
              <a:miter lim="800000"/>
              <a:headEnd/>
              <a:tailEnd/>
            </a:ln>
            <a:effectLst/>
          </p:spPr>
          <p:txBody>
            <a:bodyPr wrap="none" anchor="ctr"/>
            <a:lstStyle/>
            <a:p>
              <a:endParaRPr lang="en-US"/>
            </a:p>
          </p:txBody>
        </p:sp>
        <p:sp>
          <p:nvSpPr>
            <p:cNvPr id="1436700" name="Oval 28"/>
            <p:cNvSpPr>
              <a:spLocks noChangeArrowheads="1"/>
            </p:cNvSpPr>
            <p:nvPr/>
          </p:nvSpPr>
          <p:spPr bwMode="auto">
            <a:xfrm>
              <a:off x="7924800" y="5334000"/>
              <a:ext cx="152400" cy="152400"/>
            </a:xfrm>
            <a:prstGeom prst="ellipse">
              <a:avLst/>
            </a:prstGeom>
            <a:solidFill>
              <a:schemeClr val="hlink"/>
            </a:solidFill>
            <a:ln w="9525">
              <a:solidFill>
                <a:schemeClr val="tx1"/>
              </a:solidFill>
              <a:miter lim="800000"/>
              <a:headEnd/>
              <a:tailEnd/>
            </a:ln>
            <a:effectLst/>
          </p:spPr>
          <p:txBody>
            <a:bodyPr wrap="none" anchor="ctr"/>
            <a:lstStyle/>
            <a:p>
              <a:endParaRPr lang="en-US"/>
            </a:p>
          </p:txBody>
        </p:sp>
        <p:sp>
          <p:nvSpPr>
            <p:cNvPr id="1436701" name="Oval 29"/>
            <p:cNvSpPr>
              <a:spLocks noChangeArrowheads="1"/>
            </p:cNvSpPr>
            <p:nvPr/>
          </p:nvSpPr>
          <p:spPr bwMode="auto">
            <a:xfrm>
              <a:off x="8305800" y="4648200"/>
              <a:ext cx="152400" cy="152400"/>
            </a:xfrm>
            <a:prstGeom prst="ellipse">
              <a:avLst/>
            </a:prstGeom>
            <a:solidFill>
              <a:schemeClr val="hlink"/>
            </a:solidFill>
            <a:ln w="9525">
              <a:solidFill>
                <a:schemeClr val="tx1"/>
              </a:solidFill>
              <a:miter lim="800000"/>
              <a:headEnd/>
              <a:tailEnd/>
            </a:ln>
            <a:effectLst/>
          </p:spPr>
          <p:txBody>
            <a:bodyPr wrap="none" anchor="ctr"/>
            <a:lstStyle/>
            <a:p>
              <a:endParaRPr lang="en-US"/>
            </a:p>
          </p:txBody>
        </p:sp>
        <p:sp>
          <p:nvSpPr>
            <p:cNvPr id="1436702" name="Oval 30"/>
            <p:cNvSpPr>
              <a:spLocks noChangeArrowheads="1"/>
            </p:cNvSpPr>
            <p:nvPr/>
          </p:nvSpPr>
          <p:spPr bwMode="auto">
            <a:xfrm>
              <a:off x="7620000" y="2971800"/>
              <a:ext cx="152400" cy="152400"/>
            </a:xfrm>
            <a:prstGeom prst="ellipse">
              <a:avLst/>
            </a:prstGeom>
            <a:solidFill>
              <a:schemeClr val="hlink"/>
            </a:solidFill>
            <a:ln w="38100" cmpd="dbl">
              <a:solidFill>
                <a:schemeClr val="tx1"/>
              </a:solidFill>
              <a:miter lim="800000"/>
              <a:headEnd/>
              <a:tailEnd/>
            </a:ln>
            <a:effectLst/>
          </p:spPr>
          <p:txBody>
            <a:bodyPr wrap="none" anchor="ctr"/>
            <a:lstStyle/>
            <a:p>
              <a:endParaRPr lang="en-US"/>
            </a:p>
          </p:txBody>
        </p:sp>
        <p:sp>
          <p:nvSpPr>
            <p:cNvPr id="1436703" name="Oval 31"/>
            <p:cNvSpPr>
              <a:spLocks noChangeArrowheads="1"/>
            </p:cNvSpPr>
            <p:nvPr/>
          </p:nvSpPr>
          <p:spPr bwMode="auto">
            <a:xfrm>
              <a:off x="8001000" y="5181600"/>
              <a:ext cx="152400" cy="152400"/>
            </a:xfrm>
            <a:prstGeom prst="ellipse">
              <a:avLst/>
            </a:prstGeom>
            <a:solidFill>
              <a:schemeClr val="hlink"/>
            </a:solidFill>
            <a:ln w="9525">
              <a:solidFill>
                <a:schemeClr val="tx1"/>
              </a:solidFill>
              <a:miter lim="800000"/>
              <a:headEnd/>
              <a:tailEnd/>
            </a:ln>
            <a:effectLst/>
          </p:spPr>
          <p:txBody>
            <a:bodyPr wrap="none" anchor="ctr"/>
            <a:lstStyle/>
            <a:p>
              <a:endParaRPr lang="en-US"/>
            </a:p>
          </p:txBody>
        </p:sp>
        <p:sp>
          <p:nvSpPr>
            <p:cNvPr id="1436704" name="Oval 32"/>
            <p:cNvSpPr>
              <a:spLocks noChangeArrowheads="1"/>
            </p:cNvSpPr>
            <p:nvPr/>
          </p:nvSpPr>
          <p:spPr bwMode="auto">
            <a:xfrm>
              <a:off x="7391400" y="4267200"/>
              <a:ext cx="152400" cy="152400"/>
            </a:xfrm>
            <a:prstGeom prst="ellipse">
              <a:avLst/>
            </a:prstGeom>
            <a:solidFill>
              <a:srgbClr val="969696"/>
            </a:solidFill>
            <a:ln w="9525">
              <a:solidFill>
                <a:schemeClr val="tx1"/>
              </a:solidFill>
              <a:miter lim="800000"/>
              <a:headEnd/>
              <a:tailEnd/>
            </a:ln>
            <a:effectLst/>
          </p:spPr>
          <p:txBody>
            <a:bodyPr wrap="none" anchor="ctr"/>
            <a:lstStyle/>
            <a:p>
              <a:endParaRPr lang="en-US"/>
            </a:p>
          </p:txBody>
        </p:sp>
        <p:sp>
          <p:nvSpPr>
            <p:cNvPr id="1436705" name="Freeform 33"/>
            <p:cNvSpPr>
              <a:spLocks/>
            </p:cNvSpPr>
            <p:nvPr/>
          </p:nvSpPr>
          <p:spPr bwMode="auto">
            <a:xfrm>
              <a:off x="5867400" y="2362200"/>
              <a:ext cx="2133600" cy="3505200"/>
            </a:xfrm>
            <a:custGeom>
              <a:avLst/>
              <a:gdLst/>
              <a:ahLst/>
              <a:cxnLst>
                <a:cxn ang="0">
                  <a:pos x="1344" y="144"/>
                </a:cxn>
                <a:cxn ang="0">
                  <a:pos x="1008" y="0"/>
                </a:cxn>
                <a:cxn ang="0">
                  <a:pos x="768" y="144"/>
                </a:cxn>
                <a:cxn ang="0">
                  <a:pos x="960" y="384"/>
                </a:cxn>
                <a:cxn ang="0">
                  <a:pos x="720" y="864"/>
                </a:cxn>
                <a:cxn ang="0">
                  <a:pos x="432" y="768"/>
                </a:cxn>
                <a:cxn ang="0">
                  <a:pos x="432" y="384"/>
                </a:cxn>
                <a:cxn ang="0">
                  <a:pos x="48" y="432"/>
                </a:cxn>
                <a:cxn ang="0">
                  <a:pos x="144" y="768"/>
                </a:cxn>
                <a:cxn ang="0">
                  <a:pos x="864" y="1488"/>
                </a:cxn>
                <a:cxn ang="0">
                  <a:pos x="672" y="2208"/>
                </a:cxn>
              </a:cxnLst>
              <a:rect l="0" t="0" r="r" b="b"/>
              <a:pathLst>
                <a:path w="1344" h="2208">
                  <a:moveTo>
                    <a:pt x="1344" y="144"/>
                  </a:moveTo>
                  <a:cubicBezTo>
                    <a:pt x="1224" y="72"/>
                    <a:pt x="1104" y="0"/>
                    <a:pt x="1008" y="0"/>
                  </a:cubicBezTo>
                  <a:cubicBezTo>
                    <a:pt x="912" y="0"/>
                    <a:pt x="776" y="80"/>
                    <a:pt x="768" y="144"/>
                  </a:cubicBezTo>
                  <a:cubicBezTo>
                    <a:pt x="760" y="208"/>
                    <a:pt x="968" y="264"/>
                    <a:pt x="960" y="384"/>
                  </a:cubicBezTo>
                  <a:cubicBezTo>
                    <a:pt x="952" y="504"/>
                    <a:pt x="808" y="800"/>
                    <a:pt x="720" y="864"/>
                  </a:cubicBezTo>
                  <a:cubicBezTo>
                    <a:pt x="632" y="928"/>
                    <a:pt x="480" y="848"/>
                    <a:pt x="432" y="768"/>
                  </a:cubicBezTo>
                  <a:cubicBezTo>
                    <a:pt x="384" y="688"/>
                    <a:pt x="496" y="440"/>
                    <a:pt x="432" y="384"/>
                  </a:cubicBezTo>
                  <a:cubicBezTo>
                    <a:pt x="368" y="328"/>
                    <a:pt x="96" y="368"/>
                    <a:pt x="48" y="432"/>
                  </a:cubicBezTo>
                  <a:cubicBezTo>
                    <a:pt x="0" y="496"/>
                    <a:pt x="8" y="592"/>
                    <a:pt x="144" y="768"/>
                  </a:cubicBezTo>
                  <a:cubicBezTo>
                    <a:pt x="280" y="944"/>
                    <a:pt x="776" y="1248"/>
                    <a:pt x="864" y="1488"/>
                  </a:cubicBezTo>
                  <a:cubicBezTo>
                    <a:pt x="952" y="1728"/>
                    <a:pt x="812" y="1968"/>
                    <a:pt x="672" y="2208"/>
                  </a:cubicBezTo>
                </a:path>
              </a:pathLst>
            </a:custGeom>
            <a:noFill/>
            <a:ln w="9525" cap="flat" cmpd="sng">
              <a:solidFill>
                <a:schemeClr val="tx1"/>
              </a:solidFill>
              <a:prstDash val="solid"/>
              <a:miter lim="800000"/>
              <a:headEnd type="none" w="med" len="med"/>
              <a:tailEnd type="none" w="med" len="med"/>
            </a:ln>
            <a:effectLst/>
          </p:spPr>
          <p:txBody>
            <a:bodyPr wrap="none"/>
            <a:lstStyle/>
            <a:p>
              <a:endParaRPr lang="en-US"/>
            </a:p>
          </p:txBody>
        </p:sp>
      </p:grpSp>
      <p:sp>
        <p:nvSpPr>
          <p:cNvPr id="38" name="Rectangle 3"/>
          <p:cNvSpPr txBox="1">
            <a:spLocks noChangeArrowheads="1"/>
          </p:cNvSpPr>
          <p:nvPr/>
        </p:nvSpPr>
        <p:spPr>
          <a:xfrm>
            <a:off x="789707" y="1717963"/>
            <a:ext cx="3865417" cy="5003511"/>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Method</a:t>
            </a:r>
          </a:p>
          <a:p>
            <a:pPr marL="342900" marR="0" lvl="0" indent="-34290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Uses nonlinear mapping to transform the original training data into a higher dimension</a:t>
            </a:r>
          </a:p>
          <a:p>
            <a:pPr marL="342900" marR="0" lvl="0" indent="-34290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With the new dimension, it searches for the linear optimal separating hyperplane (i.e., “decision boundary”)</a:t>
            </a:r>
          </a:p>
          <a:p>
            <a:pPr marL="342900" marR="0" lvl="0" indent="-34290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With an appropriate nonlinear mapping to a sufficiently high dimension, data from two classes can always be separated by a hyperplane</a:t>
            </a:r>
          </a:p>
          <a:p>
            <a:pPr marL="342900" marR="0" lvl="0" indent="-34290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SVM finds this hyperplane using support vectors (“essential” training tuples) and margins (defined by the support vectors)</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D84C5D64-0D5B-4A21-BA08-C85831CBA42E}" type="datetime4">
              <a:rPr lang="en-US"/>
              <a:pPr/>
              <a:t>February 27, 2017</a:t>
            </a:fld>
            <a:endParaRPr lang="en-US"/>
          </a:p>
        </p:txBody>
      </p:sp>
      <p:sp>
        <p:nvSpPr>
          <p:cNvPr id="7" name="Slide Number Placeholder 5"/>
          <p:cNvSpPr>
            <a:spLocks noGrp="1"/>
          </p:cNvSpPr>
          <p:nvPr>
            <p:ph type="sldNum" sz="quarter" idx="12"/>
          </p:nvPr>
        </p:nvSpPr>
        <p:spPr/>
        <p:txBody>
          <a:bodyPr/>
          <a:lstStyle/>
          <a:p>
            <a:fld id="{BFD915F1-6D44-4140-9B77-DAAA421DE083}" type="slidenum">
              <a:rPr lang="en-US"/>
              <a:pPr/>
              <a:t>53</a:t>
            </a:fld>
            <a:endParaRPr lang="en-US"/>
          </a:p>
        </p:txBody>
      </p:sp>
      <p:sp>
        <p:nvSpPr>
          <p:cNvPr id="1802242" name="Rectangle 2"/>
          <p:cNvSpPr>
            <a:spLocks noGrp="1" noChangeArrowheads="1"/>
          </p:cNvSpPr>
          <p:nvPr>
            <p:ph type="title" idx="4294967295"/>
          </p:nvPr>
        </p:nvSpPr>
        <p:spPr>
          <a:xfrm>
            <a:off x="457200" y="750889"/>
            <a:ext cx="8049491" cy="860198"/>
          </a:xfrm>
        </p:spPr>
        <p:txBody>
          <a:bodyPr>
            <a:noAutofit/>
          </a:bodyPr>
          <a:lstStyle/>
          <a:p>
            <a:r>
              <a:rPr lang="en-US" sz="3600" b="1" dirty="0"/>
              <a:t>SVM—Margins and Support Vectors</a:t>
            </a:r>
          </a:p>
        </p:txBody>
      </p:sp>
      <p:pic>
        <p:nvPicPr>
          <p:cNvPr id="1802244" name="Picture 4"/>
          <p:cNvPicPr>
            <a:picLocks noChangeAspect="1" noChangeArrowheads="1"/>
          </p:cNvPicPr>
          <p:nvPr/>
        </p:nvPicPr>
        <p:blipFill>
          <a:blip r:embed="rId2"/>
          <a:srcRect/>
          <a:stretch>
            <a:fillRect/>
          </a:stretch>
        </p:blipFill>
        <p:spPr bwMode="auto">
          <a:xfrm>
            <a:off x="4946072" y="1721769"/>
            <a:ext cx="4003964" cy="4831444"/>
          </a:xfrm>
          <a:prstGeom prst="rect">
            <a:avLst/>
          </a:prstGeom>
          <a:noFill/>
          <a:ln w="9525">
            <a:noFill/>
            <a:miter lim="800000"/>
            <a:headEnd/>
            <a:tailEnd/>
          </a:ln>
          <a:effectLst/>
        </p:spPr>
      </p:pic>
      <p:pic>
        <p:nvPicPr>
          <p:cNvPr id="992257" name="Picture 1"/>
          <p:cNvPicPr>
            <a:picLocks noChangeAspect="1" noChangeArrowheads="1"/>
          </p:cNvPicPr>
          <p:nvPr/>
        </p:nvPicPr>
        <p:blipFill>
          <a:blip r:embed="rId3"/>
          <a:srcRect/>
          <a:stretch>
            <a:fillRect/>
          </a:stretch>
        </p:blipFill>
        <p:spPr bwMode="auto">
          <a:xfrm>
            <a:off x="679131" y="2109780"/>
            <a:ext cx="4455031" cy="3002539"/>
          </a:xfrm>
          <a:prstGeom prst="rect">
            <a:avLst/>
          </a:prstGeom>
          <a:noFill/>
          <a:ln w="9525">
            <a:noFill/>
            <a:miter lim="800000"/>
            <a:headEnd/>
            <a:tailEnd/>
          </a:ln>
        </p:spPr>
      </p:pic>
      <p:sp>
        <p:nvSpPr>
          <p:cNvPr id="9" name="TextBox 8"/>
          <p:cNvSpPr txBox="1"/>
          <p:nvPr/>
        </p:nvSpPr>
        <p:spPr>
          <a:xfrm flipH="1">
            <a:off x="679131" y="1654734"/>
            <a:ext cx="4280796" cy="369332"/>
          </a:xfrm>
          <a:prstGeom prst="rect">
            <a:avLst/>
          </a:prstGeom>
          <a:noFill/>
        </p:spPr>
        <p:txBody>
          <a:bodyPr wrap="square" rtlCol="0">
            <a:spAutoFit/>
          </a:bodyPr>
          <a:lstStyle/>
          <a:p>
            <a:r>
              <a:rPr lang="en-US" b="1" dirty="0"/>
              <a:t>Example</a:t>
            </a:r>
            <a:r>
              <a:rPr lang="en-US" dirty="0"/>
              <a:t>:  </a:t>
            </a:r>
            <a:r>
              <a:rPr lang="en-US" dirty="0" err="1"/>
              <a:t>buys_computer</a:t>
            </a:r>
            <a:endParaRPr lang="en-US" dirty="0"/>
          </a:p>
        </p:txBody>
      </p:sp>
      <p:sp>
        <p:nvSpPr>
          <p:cNvPr id="10" name="Rectangle 9"/>
          <p:cNvSpPr/>
          <p:nvPr/>
        </p:nvSpPr>
        <p:spPr>
          <a:xfrm>
            <a:off x="817680" y="5195449"/>
            <a:ext cx="408683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solidFill>
                  <a:schemeClr val="tx1"/>
                </a:solidFill>
              </a:rPr>
              <a:t>SVM searches for the hyperplane with the largest margin, i.e., </a:t>
            </a:r>
            <a:r>
              <a:rPr lang="en-US" b="1" dirty="0">
                <a:solidFill>
                  <a:schemeClr val="tx1"/>
                </a:solidFill>
              </a:rPr>
              <a:t>maximum marginal hyperplane</a:t>
            </a:r>
            <a:r>
              <a:rPr lang="en-US" dirty="0">
                <a:solidFill>
                  <a:schemeClr val="tx1"/>
                </a:solidFill>
              </a:rPr>
              <a:t> (MMH)</a:t>
            </a:r>
          </a:p>
        </p:txBody>
      </p:sp>
      <p:sp>
        <p:nvSpPr>
          <p:cNvPr id="11" name="Rectangle 10"/>
          <p:cNvSpPr/>
          <p:nvPr/>
        </p:nvSpPr>
        <p:spPr>
          <a:xfrm>
            <a:off x="3200396" y="2828836"/>
            <a:ext cx="1953749" cy="2031325"/>
          </a:xfrm>
          <a:prstGeom prst="rect">
            <a:avLst/>
          </a:prstGeom>
        </p:spPr>
        <p:txBody>
          <a:bodyPr wrap="square">
            <a:spAutoFit/>
          </a:bodyPr>
          <a:lstStyle/>
          <a:p>
            <a:r>
              <a:rPr lang="en-US" sz="1400" dirty="0"/>
              <a:t>There are infinite lines (hyperplanes) separating the two classes but we want to find the best one (the one that minimizes classification error on unseen data)</a:t>
            </a:r>
          </a:p>
        </p:txBody>
      </p:sp>
      <p:sp>
        <p:nvSpPr>
          <p:cNvPr id="12" name="Rounded Rectangle 11"/>
          <p:cNvSpPr/>
          <p:nvPr/>
        </p:nvSpPr>
        <p:spPr>
          <a:xfrm>
            <a:off x="5134162" y="4267200"/>
            <a:ext cx="3815874" cy="2089150"/>
          </a:xfrm>
          <a:prstGeom prst="round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287491" y="5457059"/>
            <a:ext cx="1399309" cy="523220"/>
          </a:xfrm>
          <a:prstGeom prst="rect">
            <a:avLst/>
          </a:prstGeom>
          <a:noFill/>
        </p:spPr>
        <p:txBody>
          <a:bodyPr wrap="square" rtlCol="0">
            <a:spAutoFit/>
          </a:bodyPr>
          <a:lstStyle/>
          <a:p>
            <a:r>
              <a:rPr lang="en-US" sz="1400" dirty="0"/>
              <a:t>Larger margin = better results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6EB7734-B74B-4E05-BCC8-4CE0A47FB91C}" type="datetime4">
              <a:rPr lang="en-US"/>
              <a:pPr/>
              <a:t>February 27, 2017</a:t>
            </a:fld>
            <a:endParaRPr lang="en-US"/>
          </a:p>
        </p:txBody>
      </p:sp>
      <p:sp>
        <p:nvSpPr>
          <p:cNvPr id="6" name="Slide Number Placeholder 5"/>
          <p:cNvSpPr>
            <a:spLocks noGrp="1"/>
          </p:cNvSpPr>
          <p:nvPr>
            <p:ph type="sldNum" sz="quarter" idx="12"/>
          </p:nvPr>
        </p:nvSpPr>
        <p:spPr/>
        <p:txBody>
          <a:bodyPr/>
          <a:lstStyle/>
          <a:p>
            <a:fld id="{0031748F-DDBE-4C2B-9984-16853A8C7BAA}" type="slidenum">
              <a:rPr lang="en-US"/>
              <a:pPr/>
              <a:t>54</a:t>
            </a:fld>
            <a:endParaRPr lang="en-US"/>
          </a:p>
        </p:txBody>
      </p:sp>
      <p:sp>
        <p:nvSpPr>
          <p:cNvPr id="1873922" name="Rectangle 2"/>
          <p:cNvSpPr>
            <a:spLocks noGrp="1" noChangeArrowheads="1"/>
          </p:cNvSpPr>
          <p:nvPr>
            <p:ph type="title" idx="4294967295"/>
          </p:nvPr>
        </p:nvSpPr>
        <p:spPr>
          <a:xfrm>
            <a:off x="857250" y="471406"/>
            <a:ext cx="7829550" cy="1143000"/>
          </a:xfrm>
        </p:spPr>
        <p:txBody>
          <a:bodyPr>
            <a:noAutofit/>
          </a:bodyPr>
          <a:lstStyle/>
          <a:p>
            <a:r>
              <a:rPr lang="en-US" sz="3600" b="1" dirty="0"/>
              <a:t>Why Is SVM Effective on High Dimensional Data?</a:t>
            </a:r>
          </a:p>
        </p:txBody>
      </p:sp>
      <p:sp>
        <p:nvSpPr>
          <p:cNvPr id="1873923" name="Rectangle 3"/>
          <p:cNvSpPr>
            <a:spLocks noChangeArrowheads="1"/>
          </p:cNvSpPr>
          <p:nvPr/>
        </p:nvSpPr>
        <p:spPr bwMode="auto">
          <a:xfrm>
            <a:off x="857250" y="1759524"/>
            <a:ext cx="7981949" cy="4509655"/>
          </a:xfrm>
          <a:prstGeom prst="rect">
            <a:avLst/>
          </a:prstGeom>
          <a:noFill/>
          <a:ln w="9525">
            <a:noFill/>
            <a:miter lim="800000"/>
            <a:headEnd/>
            <a:tailEnd/>
          </a:ln>
          <a:effectLst/>
        </p:spPr>
        <p:txBody>
          <a:bodyPr/>
          <a:lstStyle/>
          <a:p>
            <a:pPr marL="342900" indent="-342900">
              <a:spcBef>
                <a:spcPct val="20000"/>
              </a:spcBef>
              <a:buClr>
                <a:schemeClr val="folHlink"/>
              </a:buClr>
              <a:buSzPct val="60000"/>
              <a:buFont typeface="Wingdings" pitchFamily="2" charset="2"/>
              <a:buChar char="n"/>
            </a:pPr>
            <a:r>
              <a:rPr lang="en-US" dirty="0"/>
              <a:t>The complexity of trained classifier is characterized by the # of support vectors rather than the dimensionality of the data</a:t>
            </a:r>
          </a:p>
          <a:p>
            <a:pPr marL="342900" indent="-342900">
              <a:spcBef>
                <a:spcPct val="20000"/>
              </a:spcBef>
              <a:buClr>
                <a:schemeClr val="folHlink"/>
              </a:buClr>
              <a:buSzPct val="60000"/>
              <a:buFont typeface="Wingdings" pitchFamily="2" charset="2"/>
              <a:buChar char="n"/>
            </a:pPr>
            <a:r>
              <a:rPr lang="en-US" dirty="0"/>
              <a:t>The support vectors are the essential or critical training examples —they lie closest to the decision boundary (MMH)</a:t>
            </a:r>
          </a:p>
          <a:p>
            <a:pPr marL="342900" indent="-342900">
              <a:spcBef>
                <a:spcPct val="20000"/>
              </a:spcBef>
              <a:buClr>
                <a:schemeClr val="folHlink"/>
              </a:buClr>
              <a:buSzPct val="60000"/>
              <a:buFont typeface="Wingdings" pitchFamily="2" charset="2"/>
              <a:buChar char="n"/>
            </a:pPr>
            <a:r>
              <a:rPr lang="en-US" dirty="0"/>
              <a:t>If all other training examples are removed and the training is repeated, the same separating hyperplane would be found</a:t>
            </a:r>
          </a:p>
          <a:p>
            <a:pPr marL="342900" indent="-342900">
              <a:spcBef>
                <a:spcPct val="20000"/>
              </a:spcBef>
              <a:buClr>
                <a:schemeClr val="folHlink"/>
              </a:buClr>
              <a:buSzPct val="60000"/>
              <a:buFont typeface="Wingdings" pitchFamily="2" charset="2"/>
              <a:buChar char="n"/>
            </a:pPr>
            <a:r>
              <a:rPr lang="en-US" dirty="0"/>
              <a:t>The number of support vectors found can be used to compute an (upper) bound on the expected error rate of the SVM classifier, which is independent of the data dimensionality</a:t>
            </a:r>
          </a:p>
          <a:p>
            <a:pPr marL="342900" indent="-342900">
              <a:spcBef>
                <a:spcPct val="20000"/>
              </a:spcBef>
              <a:buClr>
                <a:schemeClr val="folHlink"/>
              </a:buClr>
              <a:buSzPct val="60000"/>
              <a:buFont typeface="Wingdings" pitchFamily="2" charset="2"/>
              <a:buChar char="n"/>
            </a:pPr>
            <a:r>
              <a:rPr lang="en-US" dirty="0"/>
              <a:t>Thus, an SVM with a small number of support vectors can have good generalization, even when the dimensionality of the data is high</a:t>
            </a:r>
          </a:p>
        </p:txBody>
      </p:sp>
      <p:sp>
        <p:nvSpPr>
          <p:cNvPr id="7" name="TextBox 6"/>
          <p:cNvSpPr txBox="1"/>
          <p:nvPr/>
        </p:nvSpPr>
        <p:spPr>
          <a:xfrm>
            <a:off x="1106631" y="5167734"/>
            <a:ext cx="7219950"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buFontTx/>
              <a:buNone/>
            </a:pPr>
            <a:r>
              <a:rPr lang="en-US" b="1" dirty="0">
                <a:solidFill>
                  <a:schemeClr val="tx1"/>
                </a:solidFill>
              </a:rPr>
              <a:t>NOTE</a:t>
            </a:r>
            <a:r>
              <a:rPr lang="en-US" dirty="0">
                <a:solidFill>
                  <a:schemeClr val="tx1"/>
                </a:solidFill>
              </a:rPr>
              <a:t>:  When the data set is non-separable, we will assign </a:t>
            </a:r>
          </a:p>
          <a:p>
            <a:pPr>
              <a:buFontTx/>
              <a:buNone/>
            </a:pPr>
            <a:r>
              <a:rPr lang="en-US" dirty="0">
                <a:solidFill>
                  <a:schemeClr val="tx1"/>
                </a:solidFill>
              </a:rPr>
              <a:t>weight to each support vector which will be shown in the constraint or transform the data into another space.</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FF8C9F7-E6EC-4F00-922F-D0F579ED6374}" type="datetime4">
              <a:rPr lang="en-US"/>
              <a:pPr/>
              <a:t>February 27, 2017</a:t>
            </a:fld>
            <a:endParaRPr lang="en-US"/>
          </a:p>
        </p:txBody>
      </p:sp>
      <p:sp>
        <p:nvSpPr>
          <p:cNvPr id="7" name="Slide Number Placeholder 6"/>
          <p:cNvSpPr>
            <a:spLocks noGrp="1"/>
          </p:cNvSpPr>
          <p:nvPr>
            <p:ph type="sldNum" sz="quarter" idx="12"/>
          </p:nvPr>
        </p:nvSpPr>
        <p:spPr/>
        <p:txBody>
          <a:bodyPr/>
          <a:lstStyle/>
          <a:p>
            <a:fld id="{B977DB90-CD3A-4223-BD40-8D266A960836}" type="slidenum">
              <a:rPr lang="en-US"/>
              <a:pPr/>
              <a:t>55</a:t>
            </a:fld>
            <a:endParaRPr lang="en-US"/>
          </a:p>
        </p:txBody>
      </p:sp>
      <p:sp>
        <p:nvSpPr>
          <p:cNvPr id="1734658" name="Rectangle 2"/>
          <p:cNvSpPr>
            <a:spLocks noGrp="1" noChangeArrowheads="1"/>
          </p:cNvSpPr>
          <p:nvPr>
            <p:ph type="title" idx="4294967295"/>
          </p:nvPr>
        </p:nvSpPr>
        <p:spPr/>
        <p:txBody>
          <a:bodyPr>
            <a:normAutofit/>
          </a:bodyPr>
          <a:lstStyle/>
          <a:p>
            <a:r>
              <a:rPr lang="en-US" sz="3600" b="1" dirty="0"/>
              <a:t>SVM vs. Neural Network</a:t>
            </a:r>
          </a:p>
        </p:txBody>
      </p:sp>
      <p:graphicFrame>
        <p:nvGraphicFramePr>
          <p:cNvPr id="8" name="Diagram 7"/>
          <p:cNvGraphicFramePr/>
          <p:nvPr/>
        </p:nvGraphicFramePr>
        <p:xfrm>
          <a:off x="457200" y="1749637"/>
          <a:ext cx="8229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Lab 2 in R: neural networks/ deep learning</a:t>
            </a:r>
          </a:p>
        </p:txBody>
      </p:sp>
      <p:sp>
        <p:nvSpPr>
          <p:cNvPr id="6" name="Text Placeholder 5"/>
          <p:cNvSpPr>
            <a:spLocks noGrp="1"/>
          </p:cNvSpPr>
          <p:nvPr>
            <p:ph type="body" idx="1"/>
          </p:nvPr>
        </p:nvSpPr>
        <p:spPr/>
        <p:txBody>
          <a:bodyPr/>
          <a:lstStyle/>
          <a:p>
            <a:endParaRPr lang="en-US" dirty="0"/>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56</a:t>
            </a:fld>
            <a:endParaRPr lang="en-US"/>
          </a:p>
        </p:txBody>
      </p:sp>
    </p:spTree>
    <p:extLst>
      <p:ext uri="{BB962C8B-B14F-4D97-AF65-F5344CB8AC3E}">
        <p14:creationId xmlns:p14="http://schemas.microsoft.com/office/powerpoint/2010/main" val="992020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57</a:t>
            </a:fld>
            <a:endParaRPr lang="en-US"/>
          </a:p>
        </p:txBody>
      </p:sp>
      <p:sp>
        <p:nvSpPr>
          <p:cNvPr id="4" name="Title 3"/>
          <p:cNvSpPr>
            <a:spLocks noGrp="1"/>
          </p:cNvSpPr>
          <p:nvPr>
            <p:ph type="title" idx="4294967295"/>
          </p:nvPr>
        </p:nvSpPr>
        <p:spPr>
          <a:xfrm>
            <a:off x="857251" y="753633"/>
            <a:ext cx="7391400" cy="860198"/>
          </a:xfrm>
        </p:spPr>
        <p:txBody>
          <a:bodyPr>
            <a:normAutofit/>
          </a:bodyPr>
          <a:lstStyle/>
          <a:p>
            <a:r>
              <a:rPr lang="en-US" sz="4000" b="1" dirty="0"/>
              <a:t>The Example Datasets</a:t>
            </a:r>
          </a:p>
        </p:txBody>
      </p:sp>
      <p:pic>
        <p:nvPicPr>
          <p:cNvPr id="1082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1" y="2185433"/>
            <a:ext cx="4145564" cy="22468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857251" y="1765300"/>
            <a:ext cx="2852063" cy="369332"/>
          </a:xfrm>
          <a:prstGeom prst="rect">
            <a:avLst/>
          </a:prstGeom>
          <a:noFill/>
        </p:spPr>
        <p:txBody>
          <a:bodyPr wrap="none" rtlCol="0">
            <a:spAutoFit/>
          </a:bodyPr>
          <a:lstStyle/>
          <a:p>
            <a:r>
              <a:rPr lang="en-US" b="1" dirty="0"/>
              <a:t>Prostate Cancer Dataset</a:t>
            </a:r>
          </a:p>
        </p:txBody>
      </p:sp>
      <p:sp>
        <p:nvSpPr>
          <p:cNvPr id="9" name="Rectangle 8"/>
          <p:cNvSpPr/>
          <p:nvPr/>
        </p:nvSpPr>
        <p:spPr>
          <a:xfrm>
            <a:off x="5170005" y="2021681"/>
            <a:ext cx="3606247" cy="2031325"/>
          </a:xfrm>
          <a:prstGeom prst="rect">
            <a:avLst/>
          </a:prstGeom>
        </p:spPr>
        <p:txBody>
          <a:bodyPr wrap="square">
            <a:spAutoFit/>
          </a:bodyPr>
          <a:lstStyle/>
          <a:p>
            <a:r>
              <a:rPr lang="en-US" dirty="0"/>
              <a:t>The prostate cancer data set comes from a study by Dr. Donn Young at The Ohio State University Comprehensive Cancer Center of patients with varying degrees of prostate cancer. </a:t>
            </a:r>
          </a:p>
        </p:txBody>
      </p:sp>
      <p:sp>
        <p:nvSpPr>
          <p:cNvPr id="10" name="Rectangle 9"/>
          <p:cNvSpPr/>
          <p:nvPr/>
        </p:nvSpPr>
        <p:spPr>
          <a:xfrm>
            <a:off x="747918" y="4568259"/>
            <a:ext cx="5185743" cy="1754326"/>
          </a:xfrm>
          <a:prstGeom prst="rect">
            <a:avLst/>
          </a:prstGeom>
        </p:spPr>
        <p:txBody>
          <a:bodyPr wrap="square">
            <a:spAutoFit/>
          </a:bodyPr>
          <a:lstStyle/>
          <a:p>
            <a:r>
              <a:rPr lang="en-US" dirty="0"/>
              <a:t>The relevant columns are CAPSULE (binary variable indicating tumor penetration of prostatic capsule), AGE (in years), RACE (1 = white, 2 = black), PSA (prostatic-specific antigen value), and GLEASON (total </a:t>
            </a:r>
            <a:r>
              <a:rPr lang="en-US" dirty="0" err="1"/>
              <a:t>gleason</a:t>
            </a:r>
            <a:r>
              <a:rPr lang="en-US" dirty="0"/>
              <a:t> score, indicating how aggressive the cancer is). </a:t>
            </a:r>
          </a:p>
        </p:txBody>
      </p:sp>
      <p:pic>
        <p:nvPicPr>
          <p:cNvPr id="1082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860" y="3794589"/>
            <a:ext cx="2218296" cy="221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7076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58</a:t>
            </a:fld>
            <a:endParaRPr lang="en-US"/>
          </a:p>
        </p:txBody>
      </p:sp>
      <p:sp>
        <p:nvSpPr>
          <p:cNvPr id="4" name="Title 3"/>
          <p:cNvSpPr>
            <a:spLocks noGrp="1"/>
          </p:cNvSpPr>
          <p:nvPr>
            <p:ph type="title" idx="4294967295"/>
          </p:nvPr>
        </p:nvSpPr>
        <p:spPr/>
        <p:txBody>
          <a:bodyPr>
            <a:normAutofit/>
          </a:bodyPr>
          <a:lstStyle/>
          <a:p>
            <a:r>
              <a:rPr lang="en-US" sz="4000" b="1" dirty="0"/>
              <a:t>Example: Prostate Dataset</a:t>
            </a:r>
          </a:p>
        </p:txBody>
      </p:sp>
      <p:pic>
        <p:nvPicPr>
          <p:cNvPr id="1083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1" y="1750615"/>
            <a:ext cx="4356324" cy="328056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83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4" y="2984500"/>
            <a:ext cx="4672647" cy="3067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82413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59</a:t>
            </a:fld>
            <a:endParaRPr lang="en-US"/>
          </a:p>
        </p:txBody>
      </p:sp>
      <p:sp>
        <p:nvSpPr>
          <p:cNvPr id="4" name="Title 3"/>
          <p:cNvSpPr>
            <a:spLocks noGrp="1"/>
          </p:cNvSpPr>
          <p:nvPr>
            <p:ph type="title" idx="4294967295"/>
          </p:nvPr>
        </p:nvSpPr>
        <p:spPr>
          <a:xfrm>
            <a:off x="857251" y="750889"/>
            <a:ext cx="7391400" cy="860198"/>
          </a:xfrm>
        </p:spPr>
        <p:txBody>
          <a:bodyPr>
            <a:normAutofit/>
          </a:bodyPr>
          <a:lstStyle/>
          <a:p>
            <a:r>
              <a:rPr lang="en-US" sz="4000" b="1" dirty="0"/>
              <a:t>Example: Prostate Dataset</a:t>
            </a:r>
          </a:p>
        </p:txBody>
      </p:sp>
      <p:pic>
        <p:nvPicPr>
          <p:cNvPr id="1084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524" y="1687443"/>
            <a:ext cx="6315075" cy="44307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45770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6</a:t>
            </a:fld>
            <a:endParaRPr lang="en-US"/>
          </a:p>
        </p:txBody>
      </p:sp>
      <p:sp>
        <p:nvSpPr>
          <p:cNvPr id="4" name="Title 3"/>
          <p:cNvSpPr>
            <a:spLocks noGrp="1"/>
          </p:cNvSpPr>
          <p:nvPr>
            <p:ph type="title" idx="4294967295"/>
          </p:nvPr>
        </p:nvSpPr>
        <p:spPr>
          <a:xfrm>
            <a:off x="872836" y="750889"/>
            <a:ext cx="7375815" cy="860198"/>
          </a:xfrm>
        </p:spPr>
        <p:txBody>
          <a:bodyPr>
            <a:noAutofit/>
          </a:bodyPr>
          <a:lstStyle/>
          <a:p>
            <a:r>
              <a:rPr lang="en-US" sz="3600" b="1" dirty="0">
                <a:solidFill>
                  <a:schemeClr val="accent1">
                    <a:lumMod val="75000"/>
                  </a:schemeClr>
                </a:solidFill>
              </a:rPr>
              <a:t>Welcome Back!</a:t>
            </a:r>
            <a:endParaRPr lang="en-US" sz="3600" dirty="0">
              <a:solidFill>
                <a:schemeClr val="accent1">
                  <a:lumMod val="75000"/>
                </a:schemeClr>
              </a:solidFill>
            </a:endParaRPr>
          </a:p>
        </p:txBody>
      </p:sp>
      <p:grpSp>
        <p:nvGrpSpPr>
          <p:cNvPr id="5" name="Group 32"/>
          <p:cNvGrpSpPr/>
          <p:nvPr/>
        </p:nvGrpSpPr>
        <p:grpSpPr>
          <a:xfrm>
            <a:off x="1551731" y="1713348"/>
            <a:ext cx="5976460" cy="927949"/>
            <a:chOff x="1399326" y="1948871"/>
            <a:chExt cx="5976460" cy="927949"/>
          </a:xfrm>
        </p:grpSpPr>
        <p:sp>
          <p:nvSpPr>
            <p:cNvPr id="12" name="TextBox 11"/>
            <p:cNvSpPr txBox="1"/>
            <p:nvPr/>
          </p:nvSpPr>
          <p:spPr>
            <a:xfrm>
              <a:off x="1399326" y="2092031"/>
              <a:ext cx="1233055" cy="646331"/>
            </a:xfrm>
            <a:prstGeom prst="rect">
              <a:avLst/>
            </a:prstGeom>
            <a:solidFill>
              <a:schemeClr val="bg1">
                <a:lumMod val="85000"/>
              </a:schemeClr>
            </a:solidFill>
          </p:spPr>
          <p:txBody>
            <a:bodyPr wrap="square" rtlCol="0">
              <a:spAutoFit/>
            </a:bodyPr>
            <a:lstStyle/>
            <a:p>
              <a:r>
                <a:rPr lang="en-US" dirty="0"/>
                <a:t>Decision Tree</a:t>
              </a:r>
            </a:p>
          </p:txBody>
        </p:sp>
        <p:sp>
          <p:nvSpPr>
            <p:cNvPr id="13" name="TextBox 12"/>
            <p:cNvSpPr txBox="1"/>
            <p:nvPr/>
          </p:nvSpPr>
          <p:spPr>
            <a:xfrm>
              <a:off x="5887548" y="1948871"/>
              <a:ext cx="1488238" cy="923330"/>
            </a:xfrm>
            <a:prstGeom prst="rect">
              <a:avLst/>
            </a:prstGeom>
            <a:solidFill>
              <a:schemeClr val="accent1"/>
            </a:solidFill>
          </p:spPr>
          <p:txBody>
            <a:bodyPr wrap="square" rtlCol="0">
              <a:spAutoFit/>
            </a:bodyPr>
            <a:lstStyle/>
            <a:p>
              <a:r>
                <a:rPr lang="en-US" dirty="0"/>
                <a:t>Naïve </a:t>
              </a:r>
              <a:r>
                <a:rPr lang="en-US" dirty="0" err="1"/>
                <a:t>Bayes</a:t>
              </a:r>
              <a:r>
                <a:rPr lang="en-US" dirty="0"/>
                <a:t> Conditional Probability</a:t>
              </a:r>
            </a:p>
          </p:txBody>
        </p:sp>
        <p:sp>
          <p:nvSpPr>
            <p:cNvPr id="14" name="TextBox 13"/>
            <p:cNvSpPr txBox="1"/>
            <p:nvPr/>
          </p:nvSpPr>
          <p:spPr>
            <a:xfrm>
              <a:off x="3408225" y="1953490"/>
              <a:ext cx="1717963" cy="923330"/>
            </a:xfrm>
            <a:prstGeom prst="rect">
              <a:avLst/>
            </a:prstGeom>
            <a:noFill/>
          </p:spPr>
          <p:txBody>
            <a:bodyPr wrap="square" rtlCol="0">
              <a:spAutoFit/>
            </a:bodyPr>
            <a:lstStyle/>
            <a:p>
              <a:pPr algn="ctr"/>
              <a:r>
                <a:rPr lang="en-US" dirty="0"/>
                <a:t>Classification</a:t>
              </a:r>
            </a:p>
            <a:p>
              <a:pPr algn="ctr"/>
              <a:r>
                <a:rPr lang="en-US" dirty="0"/>
                <a:t>(supervised learning)</a:t>
              </a:r>
            </a:p>
          </p:txBody>
        </p:sp>
        <p:cxnSp>
          <p:nvCxnSpPr>
            <p:cNvPr id="16" name="Elbow Connector 15"/>
            <p:cNvCxnSpPr>
              <a:stCxn id="14" idx="1"/>
              <a:endCxn id="12" idx="3"/>
            </p:cNvCxnSpPr>
            <p:nvPr/>
          </p:nvCxnSpPr>
          <p:spPr>
            <a:xfrm rot="10800000" flipV="1">
              <a:off x="2632381" y="2415155"/>
              <a:ext cx="775844" cy="42"/>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4" idx="3"/>
              <a:endCxn id="13" idx="1"/>
            </p:cNvCxnSpPr>
            <p:nvPr/>
          </p:nvCxnSpPr>
          <p:spPr>
            <a:xfrm flipV="1">
              <a:off x="5126188" y="2410536"/>
              <a:ext cx="761360" cy="4619"/>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a:off x="4308764" y="2798620"/>
            <a:ext cx="3962400" cy="369332"/>
          </a:xfrm>
          <a:prstGeom prst="rect">
            <a:avLst/>
          </a:prstGeom>
          <a:noFill/>
        </p:spPr>
        <p:txBody>
          <a:bodyPr wrap="square" rtlCol="0">
            <a:spAutoFit/>
          </a:bodyPr>
          <a:lstStyle/>
          <a:p>
            <a:r>
              <a:rPr lang="en-US" b="1" dirty="0"/>
              <a:t>Bayes Theorem:</a:t>
            </a:r>
            <a:endParaRPr lang="en-US" dirty="0"/>
          </a:p>
        </p:txBody>
      </p:sp>
      <p:graphicFrame>
        <p:nvGraphicFramePr>
          <p:cNvPr id="898053" name="Object 9"/>
          <p:cNvGraphicFramePr>
            <a:graphicFrameLocks/>
          </p:cNvGraphicFramePr>
          <p:nvPr>
            <p:extLst>
              <p:ext uri="{D42A27DB-BD31-4B8C-83A1-F6EECF244321}">
                <p14:modId xmlns:p14="http://schemas.microsoft.com/office/powerpoint/2010/main" val="949386507"/>
              </p:ext>
            </p:extLst>
          </p:nvPr>
        </p:nvGraphicFramePr>
        <p:xfrm>
          <a:off x="326466" y="2878892"/>
          <a:ext cx="3886200" cy="2667000"/>
        </p:xfrm>
        <a:graphic>
          <a:graphicData uri="http://schemas.openxmlformats.org/presentationml/2006/ole">
            <mc:AlternateContent xmlns:mc="http://schemas.openxmlformats.org/markup-compatibility/2006">
              <mc:Choice xmlns:v="urn:schemas-microsoft-com:vml" Requires="v">
                <p:oleObj spid="_x0000_s1059928" name="Worksheet" r:id="rId3" imgW="6115151" imgH="4457700" progId="Excel.Sheet.8">
                  <p:embed/>
                </p:oleObj>
              </mc:Choice>
              <mc:Fallback>
                <p:oleObj name="Worksheet" r:id="rId3" imgW="6115151" imgH="4457700"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66" y="2878892"/>
                        <a:ext cx="3886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1653" name="Object 5"/>
          <p:cNvGraphicFramePr>
            <a:graphicFrameLocks noChangeAspect="1"/>
          </p:cNvGraphicFramePr>
          <p:nvPr>
            <p:extLst>
              <p:ext uri="{D42A27DB-BD31-4B8C-83A1-F6EECF244321}">
                <p14:modId xmlns:p14="http://schemas.microsoft.com/office/powerpoint/2010/main" val="768885569"/>
              </p:ext>
            </p:extLst>
          </p:nvPr>
        </p:nvGraphicFramePr>
        <p:xfrm>
          <a:off x="4793668" y="3132283"/>
          <a:ext cx="2743200" cy="523875"/>
        </p:xfrm>
        <a:graphic>
          <a:graphicData uri="http://schemas.openxmlformats.org/presentationml/2006/ole">
            <mc:AlternateContent xmlns:mc="http://schemas.openxmlformats.org/markup-compatibility/2006">
              <mc:Choice xmlns:v="urn:schemas-microsoft-com:vml" Requires="v">
                <p:oleObj spid="_x0000_s1059929" name="Equation" r:id="rId5" imgW="2501640" imgH="647640" progId="Equation.3">
                  <p:embed/>
                </p:oleObj>
              </mc:Choice>
              <mc:Fallback>
                <p:oleObj name="Equation" r:id="rId5" imgW="2501640" imgH="647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3668" y="3132283"/>
                        <a:ext cx="2743200"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51654" name="Picture 6"/>
          <p:cNvPicPr>
            <a:picLocks noChangeAspect="1" noChangeArrowheads="1"/>
          </p:cNvPicPr>
          <p:nvPr/>
        </p:nvPicPr>
        <p:blipFill>
          <a:blip r:embed="rId7"/>
          <a:srcRect/>
          <a:stretch>
            <a:fillRect/>
          </a:stretch>
        </p:blipFill>
        <p:spPr bwMode="auto">
          <a:xfrm>
            <a:off x="4212666" y="3674630"/>
            <a:ext cx="4681068" cy="2527300"/>
          </a:xfrm>
          <a:prstGeom prst="rect">
            <a:avLst/>
          </a:prstGeom>
          <a:noFill/>
          <a:ln w="9525">
            <a:noFill/>
            <a:miter lim="800000"/>
            <a:headEnd/>
            <a:tailEnd/>
          </a:ln>
        </p:spPr>
      </p:pic>
    </p:spTree>
    <p:extLst>
      <p:ext uri="{BB962C8B-B14F-4D97-AF65-F5344CB8AC3E}">
        <p14:creationId xmlns:p14="http://schemas.microsoft.com/office/powerpoint/2010/main" val="3735382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60</a:t>
            </a:fld>
            <a:endParaRPr lang="en-US"/>
          </a:p>
        </p:txBody>
      </p:sp>
      <p:sp>
        <p:nvSpPr>
          <p:cNvPr id="4" name="Title 3"/>
          <p:cNvSpPr>
            <a:spLocks noGrp="1"/>
          </p:cNvSpPr>
          <p:nvPr>
            <p:ph type="title" idx="4294967295"/>
          </p:nvPr>
        </p:nvSpPr>
        <p:spPr>
          <a:xfrm>
            <a:off x="857251" y="750889"/>
            <a:ext cx="7391400" cy="860198"/>
          </a:xfrm>
        </p:spPr>
        <p:txBody>
          <a:bodyPr>
            <a:normAutofit/>
          </a:bodyPr>
          <a:lstStyle/>
          <a:p>
            <a:r>
              <a:rPr lang="en-US" sz="4000" b="1" dirty="0"/>
              <a:t>Example: Prostate Dataset</a:t>
            </a:r>
          </a:p>
        </p:txBody>
      </p:sp>
      <p:pic>
        <p:nvPicPr>
          <p:cNvPr id="1085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14499"/>
            <a:ext cx="6384021" cy="32734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85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7219" y="2603499"/>
            <a:ext cx="5309581" cy="35655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Curved Up Arrow 4"/>
          <p:cNvSpPr/>
          <p:nvPr/>
        </p:nvSpPr>
        <p:spPr>
          <a:xfrm rot="1170710">
            <a:off x="2073823" y="5080000"/>
            <a:ext cx="1216152" cy="73152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8461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61</a:t>
            </a:fld>
            <a:endParaRPr lang="en-US"/>
          </a:p>
        </p:txBody>
      </p:sp>
      <p:sp>
        <p:nvSpPr>
          <p:cNvPr id="4" name="Title 3"/>
          <p:cNvSpPr>
            <a:spLocks noGrp="1"/>
          </p:cNvSpPr>
          <p:nvPr>
            <p:ph type="title" idx="4294967295"/>
          </p:nvPr>
        </p:nvSpPr>
        <p:spPr/>
        <p:txBody>
          <a:bodyPr>
            <a:normAutofit/>
          </a:bodyPr>
          <a:lstStyle/>
          <a:p>
            <a:r>
              <a:rPr lang="en-US" sz="3600" b="1" dirty="0"/>
              <a:t>Example:  Iris Dataset</a:t>
            </a:r>
          </a:p>
        </p:txBody>
      </p:sp>
      <p:sp>
        <p:nvSpPr>
          <p:cNvPr id="5" name="Rectangle 4"/>
          <p:cNvSpPr/>
          <p:nvPr/>
        </p:nvSpPr>
        <p:spPr>
          <a:xfrm>
            <a:off x="857251" y="1744822"/>
            <a:ext cx="7391400" cy="923330"/>
          </a:xfrm>
          <a:prstGeom prst="rect">
            <a:avLst/>
          </a:prstGeom>
        </p:spPr>
        <p:txBody>
          <a:bodyPr wrap="square">
            <a:spAutoFit/>
          </a:bodyPr>
          <a:lstStyle/>
          <a:p>
            <a:r>
              <a:rPr lang="en-US" dirty="0"/>
              <a:t>Code described here:</a:t>
            </a:r>
          </a:p>
          <a:p>
            <a:r>
              <a:rPr lang="en-US" dirty="0">
                <a:hlinkClick r:id="rId2"/>
              </a:rPr>
              <a:t>http://h2o-release.s3.amazonaws.com/h2o/rel-lambert/5/docs-website/Ruser/rtutorial.html</a:t>
            </a:r>
            <a:r>
              <a:rPr lang="en-US" dirty="0"/>
              <a:t> </a:t>
            </a:r>
          </a:p>
        </p:txBody>
      </p:sp>
    </p:spTree>
    <p:extLst>
      <p:ext uri="{BB962C8B-B14F-4D97-AF65-F5344CB8AC3E}">
        <p14:creationId xmlns:p14="http://schemas.microsoft.com/office/powerpoint/2010/main" val="2268855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Lab 2 in h2o: neural networks/ deep learning</a:t>
            </a:r>
          </a:p>
        </p:txBody>
      </p:sp>
      <p:sp>
        <p:nvSpPr>
          <p:cNvPr id="6" name="Text Placeholder 5"/>
          <p:cNvSpPr>
            <a:spLocks noGrp="1"/>
          </p:cNvSpPr>
          <p:nvPr>
            <p:ph type="body" idx="1"/>
          </p:nvPr>
        </p:nvSpPr>
        <p:spPr/>
        <p:txBody>
          <a:bodyPr/>
          <a:lstStyle/>
          <a:p>
            <a:endParaRPr lang="en-US" dirty="0"/>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62</a:t>
            </a:fld>
            <a:endParaRPr lang="en-US"/>
          </a:p>
        </p:txBody>
      </p:sp>
    </p:spTree>
    <p:extLst>
      <p:ext uri="{BB962C8B-B14F-4D97-AF65-F5344CB8AC3E}">
        <p14:creationId xmlns:p14="http://schemas.microsoft.com/office/powerpoint/2010/main" val="2502860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57251" y="750889"/>
            <a:ext cx="7391400" cy="860198"/>
          </a:xfrm>
        </p:spPr>
        <p:txBody>
          <a:bodyPr>
            <a:normAutofit/>
          </a:bodyPr>
          <a:lstStyle/>
          <a:p>
            <a:r>
              <a:rPr lang="en-US" sz="4000" b="1" dirty="0"/>
              <a:t>Deep Learning in h2o (v. 3.10)</a:t>
            </a:r>
          </a:p>
        </p:txBody>
      </p:sp>
      <p:grpSp>
        <p:nvGrpSpPr>
          <p:cNvPr id="7" name="Group 6"/>
          <p:cNvGrpSpPr/>
          <p:nvPr/>
        </p:nvGrpSpPr>
        <p:grpSpPr>
          <a:xfrm>
            <a:off x="901868" y="1751151"/>
            <a:ext cx="3070622" cy="2167627"/>
            <a:chOff x="857251" y="1611087"/>
            <a:chExt cx="5865091" cy="414031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1" y="1611087"/>
              <a:ext cx="5865091" cy="41403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ounded Rectangle 5"/>
            <p:cNvSpPr/>
            <p:nvPr/>
          </p:nvSpPr>
          <p:spPr>
            <a:xfrm>
              <a:off x="4950690" y="4562763"/>
              <a:ext cx="1662545" cy="803563"/>
            </a:xfrm>
            <a:prstGeom prst="round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ight Arrow 2"/>
            <p:cNvSpPr/>
            <p:nvPr/>
          </p:nvSpPr>
          <p:spPr>
            <a:xfrm rot="20097282">
              <a:off x="4076125" y="5227781"/>
              <a:ext cx="978408" cy="484632"/>
            </a:xfrm>
            <a:prstGeom prst="rightArrow">
              <a:avLst/>
            </a:prstGeom>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562169" y="1751151"/>
            <a:ext cx="2055441" cy="3106111"/>
            <a:chOff x="5100350" y="1751151"/>
            <a:chExt cx="2055441" cy="3106111"/>
          </a:xfrm>
        </p:grpSpPr>
        <p:pic>
          <p:nvPicPr>
            <p:cNvPr id="1070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351" y="1751151"/>
              <a:ext cx="2055440" cy="310611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ounded Rectangle 9"/>
            <p:cNvSpPr/>
            <p:nvPr/>
          </p:nvSpPr>
          <p:spPr>
            <a:xfrm>
              <a:off x="5100350" y="2672066"/>
              <a:ext cx="1374339" cy="262700"/>
            </a:xfrm>
            <a:prstGeom prst="round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7051709" y="2849690"/>
            <a:ext cx="1759784" cy="369332"/>
          </a:xfrm>
          <a:prstGeom prst="rect">
            <a:avLst/>
          </a:prstGeom>
          <a:solidFill>
            <a:schemeClr val="bg1"/>
          </a:solidFill>
          <a:ln>
            <a:solidFill>
              <a:schemeClr val="accent1"/>
            </a:solidFill>
          </a:ln>
        </p:spPr>
        <p:txBody>
          <a:bodyPr wrap="square" rtlCol="0">
            <a:spAutoFit/>
          </a:bodyPr>
          <a:lstStyle/>
          <a:p>
            <a:r>
              <a:rPr lang="en-US" dirty="0"/>
              <a:t>Deep Learning</a:t>
            </a:r>
          </a:p>
        </p:txBody>
      </p:sp>
      <p:pic>
        <p:nvPicPr>
          <p:cNvPr id="10700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254" y="4294649"/>
            <a:ext cx="4323940" cy="20794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Right Arrow 10"/>
          <p:cNvSpPr/>
          <p:nvPr/>
        </p:nvSpPr>
        <p:spPr>
          <a:xfrm rot="20749334">
            <a:off x="4083327" y="3276028"/>
            <a:ext cx="1394691" cy="2627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urved Left Arrow 11"/>
          <p:cNvSpPr/>
          <p:nvPr/>
        </p:nvSpPr>
        <p:spPr>
          <a:xfrm rot="1701650">
            <a:off x="5553604" y="3094751"/>
            <a:ext cx="533160" cy="110368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411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57251" y="750889"/>
            <a:ext cx="7391400" cy="860198"/>
          </a:xfrm>
        </p:spPr>
        <p:txBody>
          <a:bodyPr>
            <a:normAutofit/>
          </a:bodyPr>
          <a:lstStyle/>
          <a:p>
            <a:r>
              <a:rPr lang="en-US" sz="4000" b="1" dirty="0"/>
              <a:t>Deep Learning in h2o (v. 3.10)</a:t>
            </a:r>
          </a:p>
        </p:txBody>
      </p:sp>
      <p:pic>
        <p:nvPicPr>
          <p:cNvPr id="1072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73" y="1745672"/>
            <a:ext cx="4395148" cy="294755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5" name="Group 4"/>
          <p:cNvGrpSpPr/>
          <p:nvPr/>
        </p:nvGrpSpPr>
        <p:grpSpPr>
          <a:xfrm>
            <a:off x="4981379" y="1745671"/>
            <a:ext cx="3529153" cy="2947555"/>
            <a:chOff x="1739900" y="1063625"/>
            <a:chExt cx="5664200" cy="4730750"/>
          </a:xfrm>
        </p:grpSpPr>
        <p:pic>
          <p:nvPicPr>
            <p:cNvPr id="1072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0" y="1063625"/>
              <a:ext cx="5664200" cy="4730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6" name="Rounded Rectangle 15"/>
            <p:cNvSpPr/>
            <p:nvPr/>
          </p:nvSpPr>
          <p:spPr>
            <a:xfrm>
              <a:off x="3044955" y="3755173"/>
              <a:ext cx="1453153" cy="210349"/>
            </a:xfrm>
            <a:prstGeom prst="round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p:cNvSpPr txBox="1"/>
          <p:nvPr/>
        </p:nvSpPr>
        <p:spPr>
          <a:xfrm>
            <a:off x="4981379" y="4900166"/>
            <a:ext cx="3529153" cy="1200329"/>
          </a:xfrm>
          <a:prstGeom prst="rect">
            <a:avLst/>
          </a:prstGeom>
          <a:solidFill>
            <a:schemeClr val="bg1"/>
          </a:solidFill>
          <a:ln>
            <a:solidFill>
              <a:schemeClr val="accent1"/>
            </a:solidFill>
          </a:ln>
        </p:spPr>
        <p:txBody>
          <a:bodyPr wrap="square" rtlCol="0">
            <a:spAutoFit/>
          </a:bodyPr>
          <a:lstStyle/>
          <a:p>
            <a:r>
              <a:rPr lang="en-US" dirty="0"/>
              <a:t>Deep Learning result in h2o.  Default epochs are set to 10; generating the result to the left took 41 iterations and 6 min.</a:t>
            </a:r>
          </a:p>
        </p:txBody>
      </p:sp>
      <p:pic>
        <p:nvPicPr>
          <p:cNvPr id="10721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299" y="3875231"/>
            <a:ext cx="3032331" cy="28162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56808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prediction</a:t>
            </a:r>
          </a:p>
        </p:txBody>
      </p:sp>
      <p:sp>
        <p:nvSpPr>
          <p:cNvPr id="6" name="Text Placeholder 5"/>
          <p:cNvSpPr>
            <a:spLocks noGrp="1"/>
          </p:cNvSpPr>
          <p:nvPr>
            <p:ph type="body" idx="1"/>
          </p:nvPr>
        </p:nvSpPr>
        <p:spPr>
          <a:xfrm>
            <a:off x="3497143" y="1925557"/>
            <a:ext cx="5472665" cy="1193200"/>
          </a:xfrm>
        </p:spPr>
        <p:txBody>
          <a:bodyPr>
            <a:normAutofit/>
          </a:bodyPr>
          <a:lstStyle/>
          <a:p>
            <a:endParaRPr lang="en-US" dirty="0"/>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EA1E5A-4840-4FE9-B356-5521B7CF1F73}" type="datetime4">
              <a:rPr lang="en-US"/>
              <a:pPr/>
              <a:t>February 27, 2017</a:t>
            </a:fld>
            <a:endParaRPr lang="en-US"/>
          </a:p>
        </p:txBody>
      </p:sp>
      <p:sp>
        <p:nvSpPr>
          <p:cNvPr id="6" name="Slide Number Placeholder 5"/>
          <p:cNvSpPr>
            <a:spLocks noGrp="1"/>
          </p:cNvSpPr>
          <p:nvPr>
            <p:ph type="sldNum" sz="quarter" idx="12"/>
          </p:nvPr>
        </p:nvSpPr>
        <p:spPr/>
        <p:txBody>
          <a:bodyPr/>
          <a:lstStyle/>
          <a:p>
            <a:fld id="{74B3F3AA-C5DC-4184-AD8F-82C8ADAD6737}" type="slidenum">
              <a:rPr lang="en-US"/>
              <a:pPr/>
              <a:t>66</a:t>
            </a:fld>
            <a:endParaRPr lang="en-US"/>
          </a:p>
        </p:txBody>
      </p:sp>
      <p:sp>
        <p:nvSpPr>
          <p:cNvPr id="1494018" name="Rectangle 2"/>
          <p:cNvSpPr>
            <a:spLocks noGrp="1" noChangeArrowheads="1"/>
          </p:cNvSpPr>
          <p:nvPr>
            <p:ph type="title" idx="4294967295"/>
          </p:nvPr>
        </p:nvSpPr>
        <p:spPr/>
        <p:txBody>
          <a:bodyPr>
            <a:normAutofit/>
          </a:bodyPr>
          <a:lstStyle/>
          <a:p>
            <a:r>
              <a:rPr lang="en-US" sz="3600" b="1" dirty="0"/>
              <a:t>What Is Prediction?</a:t>
            </a:r>
          </a:p>
        </p:txBody>
      </p:sp>
      <p:sp>
        <p:nvSpPr>
          <p:cNvPr id="1494019" name="Rectangle 3"/>
          <p:cNvSpPr>
            <a:spLocks noGrp="1" noChangeArrowheads="1"/>
          </p:cNvSpPr>
          <p:nvPr>
            <p:ph type="body" idx="4294967295"/>
          </p:nvPr>
        </p:nvSpPr>
        <p:spPr>
          <a:xfrm>
            <a:off x="533400" y="1687365"/>
            <a:ext cx="8153400" cy="4558145"/>
          </a:xfrm>
        </p:spPr>
        <p:txBody>
          <a:bodyPr>
            <a:normAutofit/>
          </a:bodyPr>
          <a:lstStyle/>
          <a:p>
            <a:r>
              <a:rPr lang="en-US" sz="1800" dirty="0"/>
              <a:t>(Numerical) prediction is similar to classification</a:t>
            </a:r>
          </a:p>
          <a:p>
            <a:pPr lvl="1"/>
            <a:r>
              <a:rPr lang="en-US" sz="1800" dirty="0"/>
              <a:t>construct a model</a:t>
            </a:r>
          </a:p>
          <a:p>
            <a:pPr lvl="1"/>
            <a:r>
              <a:rPr lang="en-US" sz="1800" dirty="0"/>
              <a:t>use model to predict continuous or ordered value for a given input</a:t>
            </a:r>
          </a:p>
          <a:p>
            <a:r>
              <a:rPr lang="en-US" sz="1800" dirty="0"/>
              <a:t>Prediction is different from classification</a:t>
            </a:r>
          </a:p>
          <a:p>
            <a:pPr lvl="1"/>
            <a:r>
              <a:rPr lang="en-US" sz="1800" dirty="0"/>
              <a:t>Classification refers to predict categorical class label</a:t>
            </a:r>
          </a:p>
          <a:p>
            <a:pPr lvl="1"/>
            <a:r>
              <a:rPr lang="en-US" sz="1800" dirty="0"/>
              <a:t>Prediction models continuous-valued functions</a:t>
            </a:r>
          </a:p>
          <a:p>
            <a:r>
              <a:rPr lang="en-US" sz="1800" dirty="0"/>
              <a:t>Major method for prediction: regression</a:t>
            </a:r>
          </a:p>
          <a:p>
            <a:pPr lvl="1"/>
            <a:r>
              <a:rPr lang="en-US" sz="1800" dirty="0"/>
              <a:t>model the relationship between one or more </a:t>
            </a:r>
            <a:r>
              <a:rPr lang="en-US" sz="1800" i="1" dirty="0"/>
              <a:t>independent</a:t>
            </a:r>
            <a:r>
              <a:rPr lang="en-US" sz="1800" dirty="0"/>
              <a:t> or </a:t>
            </a:r>
            <a:r>
              <a:rPr lang="en-US" sz="1800" b="1" dirty="0"/>
              <a:t>predictor</a:t>
            </a:r>
            <a:r>
              <a:rPr lang="en-US" sz="1800" dirty="0"/>
              <a:t> variables and a </a:t>
            </a:r>
            <a:r>
              <a:rPr lang="en-US" sz="1800" i="1" dirty="0"/>
              <a:t>dependent</a:t>
            </a:r>
            <a:r>
              <a:rPr lang="en-US" sz="1800" dirty="0"/>
              <a:t> or </a:t>
            </a:r>
            <a:r>
              <a:rPr lang="en-US" sz="1800" b="1" dirty="0"/>
              <a:t>response</a:t>
            </a:r>
            <a:r>
              <a:rPr lang="en-US" sz="1800" dirty="0"/>
              <a:t> variable</a:t>
            </a:r>
          </a:p>
          <a:p>
            <a:r>
              <a:rPr lang="en-US" sz="1800" dirty="0"/>
              <a:t>Regression analysis</a:t>
            </a:r>
          </a:p>
          <a:p>
            <a:pPr lvl="1"/>
            <a:r>
              <a:rPr lang="en-US" sz="1800" dirty="0"/>
              <a:t>Linear and multiple regression</a:t>
            </a:r>
          </a:p>
          <a:p>
            <a:pPr lvl="1"/>
            <a:r>
              <a:rPr lang="en-US" sz="1800" dirty="0"/>
              <a:t>Non-linear regression</a:t>
            </a:r>
          </a:p>
          <a:p>
            <a:pPr lvl="1"/>
            <a:r>
              <a:rPr lang="en-US" sz="1800" dirty="0"/>
              <a:t>Other regression methods: generalized linear model, Poisson regression, log-linear models, regression trees</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779F58F7-9FE0-4C7F-84FB-666387D1FD0A}" type="datetime4">
              <a:rPr lang="en-US"/>
              <a:pPr/>
              <a:t>February 27, 2017</a:t>
            </a:fld>
            <a:endParaRPr lang="en-US"/>
          </a:p>
        </p:txBody>
      </p:sp>
      <p:sp>
        <p:nvSpPr>
          <p:cNvPr id="8" name="Slide Number Placeholder 7"/>
          <p:cNvSpPr>
            <a:spLocks noGrp="1"/>
          </p:cNvSpPr>
          <p:nvPr>
            <p:ph type="sldNum" sz="quarter" idx="12"/>
          </p:nvPr>
        </p:nvSpPr>
        <p:spPr/>
        <p:txBody>
          <a:bodyPr/>
          <a:lstStyle/>
          <a:p>
            <a:fld id="{EB2A7902-4B02-4DE1-810C-4DA2B9D52CCA}" type="slidenum">
              <a:rPr lang="en-US"/>
              <a:pPr/>
              <a:t>67</a:t>
            </a:fld>
            <a:endParaRPr lang="en-US"/>
          </a:p>
        </p:txBody>
      </p:sp>
      <p:sp>
        <p:nvSpPr>
          <p:cNvPr id="1382403" name="Rectangle 3"/>
          <p:cNvSpPr>
            <a:spLocks noGrp="1" noChangeArrowheads="1"/>
          </p:cNvSpPr>
          <p:nvPr>
            <p:ph type="title" idx="4294967295"/>
          </p:nvPr>
        </p:nvSpPr>
        <p:spPr>
          <a:noFill/>
          <a:ln/>
        </p:spPr>
        <p:txBody>
          <a:bodyPr lIns="92075" tIns="46038" rIns="92075" bIns="46038" anchor="ctr">
            <a:normAutofit/>
          </a:bodyPr>
          <a:lstStyle/>
          <a:p>
            <a:r>
              <a:rPr lang="en-US" sz="3600" b="1" dirty="0"/>
              <a:t>Linear Regression</a:t>
            </a:r>
            <a:r>
              <a:rPr lang="en-US" sz="2400" b="1" dirty="0"/>
              <a:t> </a:t>
            </a:r>
            <a:endParaRPr lang="en-US" sz="1800" b="1" dirty="0"/>
          </a:p>
        </p:txBody>
      </p:sp>
      <p:sp>
        <p:nvSpPr>
          <p:cNvPr id="1382402" name="Rectangle 2"/>
          <p:cNvSpPr>
            <a:spLocks noGrp="1" noChangeArrowheads="1"/>
          </p:cNvSpPr>
          <p:nvPr>
            <p:ph type="body" sz="half" idx="4294967295"/>
          </p:nvPr>
        </p:nvSpPr>
        <p:spPr>
          <a:xfrm>
            <a:off x="457200" y="1611087"/>
            <a:ext cx="8000999" cy="4745264"/>
          </a:xfrm>
          <a:noFill/>
          <a:ln/>
        </p:spPr>
        <p:txBody>
          <a:bodyPr lIns="92075" tIns="46038" rIns="92075" bIns="46038">
            <a:normAutofit/>
          </a:bodyPr>
          <a:lstStyle/>
          <a:p>
            <a:pPr>
              <a:lnSpc>
                <a:spcPct val="110000"/>
              </a:lnSpc>
            </a:pPr>
            <a:r>
              <a:rPr lang="en-US" sz="1800" u="sng" dirty="0"/>
              <a:t>Linear regression</a:t>
            </a:r>
            <a:r>
              <a:rPr lang="en-US" sz="1800" dirty="0"/>
              <a:t>: involves a response variable y and a single predictor variable x</a:t>
            </a:r>
          </a:p>
          <a:p>
            <a:pPr lvl="2">
              <a:lnSpc>
                <a:spcPct val="110000"/>
              </a:lnSpc>
              <a:buFont typeface="Wingdings" pitchFamily="2" charset="2"/>
              <a:buNone/>
            </a:pPr>
            <a:r>
              <a:rPr lang="en-US" sz="1800" dirty="0"/>
              <a:t>y = </a:t>
            </a:r>
            <a:r>
              <a:rPr lang="en-US" sz="1800" dirty="0">
                <a:sym typeface="Symbol" pitchFamily="18" charset="2"/>
              </a:rPr>
              <a:t>w</a:t>
            </a:r>
            <a:r>
              <a:rPr lang="en-US" sz="1800" baseline="-25000" dirty="0">
                <a:sym typeface="Symbol" pitchFamily="18" charset="2"/>
              </a:rPr>
              <a:t>0</a:t>
            </a:r>
            <a:r>
              <a:rPr lang="en-US" sz="1800" dirty="0">
                <a:sym typeface="Symbol" pitchFamily="18" charset="2"/>
              </a:rPr>
              <a:t> + w</a:t>
            </a:r>
            <a:r>
              <a:rPr lang="en-US" sz="1800" baseline="-25000" dirty="0">
                <a:sym typeface="Symbol" pitchFamily="18" charset="2"/>
              </a:rPr>
              <a:t>1</a:t>
            </a:r>
            <a:r>
              <a:rPr lang="en-US" sz="1800" dirty="0">
                <a:sym typeface="Symbol" pitchFamily="18" charset="2"/>
              </a:rPr>
              <a:t> x</a:t>
            </a:r>
            <a:endParaRPr lang="en-US" sz="1800" dirty="0"/>
          </a:p>
          <a:p>
            <a:pPr lvl="1">
              <a:lnSpc>
                <a:spcPct val="110000"/>
              </a:lnSpc>
              <a:buFont typeface="Wingdings" pitchFamily="2" charset="2"/>
              <a:buNone/>
            </a:pPr>
            <a:r>
              <a:rPr lang="en-US" sz="1800" dirty="0">
                <a:sym typeface="Symbol" pitchFamily="18" charset="2"/>
              </a:rPr>
              <a:t>where w</a:t>
            </a:r>
            <a:r>
              <a:rPr lang="en-US" sz="1800" baseline="-25000" dirty="0">
                <a:sym typeface="Symbol" pitchFamily="18" charset="2"/>
              </a:rPr>
              <a:t>0</a:t>
            </a:r>
            <a:r>
              <a:rPr lang="en-US" sz="1800" dirty="0">
                <a:sym typeface="Symbol" pitchFamily="18" charset="2"/>
              </a:rPr>
              <a:t> (y-intercept) and w</a:t>
            </a:r>
            <a:r>
              <a:rPr lang="en-US" sz="1800" baseline="-25000" dirty="0">
                <a:sym typeface="Symbol" pitchFamily="18" charset="2"/>
              </a:rPr>
              <a:t>1</a:t>
            </a:r>
            <a:r>
              <a:rPr lang="en-US" sz="1800" dirty="0">
                <a:sym typeface="Symbol" pitchFamily="18" charset="2"/>
              </a:rPr>
              <a:t> (slope) are regression coefficients </a:t>
            </a:r>
            <a:r>
              <a:rPr lang="en-US" sz="1800" dirty="0"/>
              <a:t> </a:t>
            </a:r>
          </a:p>
          <a:p>
            <a:pPr>
              <a:lnSpc>
                <a:spcPct val="110000"/>
              </a:lnSpc>
            </a:pPr>
            <a:r>
              <a:rPr lang="en-US" sz="1800" u="sng" dirty="0"/>
              <a:t>Method of least squares</a:t>
            </a:r>
            <a:r>
              <a:rPr lang="en-US" sz="1800" dirty="0"/>
              <a:t>: estimates the best-fitting straight line</a:t>
            </a:r>
          </a:p>
          <a:p>
            <a:pPr lvl="1">
              <a:lnSpc>
                <a:spcPct val="110000"/>
              </a:lnSpc>
            </a:pPr>
            <a:endParaRPr lang="en-US" sz="1800" dirty="0"/>
          </a:p>
          <a:p>
            <a:pPr lvl="1">
              <a:lnSpc>
                <a:spcPct val="110000"/>
              </a:lnSpc>
            </a:pPr>
            <a:endParaRPr lang="en-US" sz="1800" dirty="0"/>
          </a:p>
          <a:p>
            <a:pPr lvl="1">
              <a:lnSpc>
                <a:spcPct val="110000"/>
              </a:lnSpc>
            </a:pPr>
            <a:endParaRPr lang="en-US" sz="1800" dirty="0"/>
          </a:p>
          <a:p>
            <a:pPr>
              <a:lnSpc>
                <a:spcPct val="110000"/>
              </a:lnSpc>
            </a:pPr>
            <a:r>
              <a:rPr lang="en-US" sz="1800" u="sng" dirty="0"/>
              <a:t>Multiple linear regression</a:t>
            </a:r>
            <a:r>
              <a:rPr lang="en-US" sz="1800" dirty="0"/>
              <a:t>: involves more than one predictor variable</a:t>
            </a:r>
          </a:p>
          <a:p>
            <a:pPr lvl="1">
              <a:lnSpc>
                <a:spcPct val="110000"/>
              </a:lnSpc>
            </a:pPr>
            <a:r>
              <a:rPr lang="en-US" sz="1800" dirty="0"/>
              <a:t>Training data is of the form (</a:t>
            </a:r>
            <a:r>
              <a:rPr lang="en-US" sz="1800" b="1" dirty="0"/>
              <a:t>X</a:t>
            </a:r>
            <a:r>
              <a:rPr lang="en-US" sz="1800" b="1" baseline="-25000" dirty="0"/>
              <a:t>1</a:t>
            </a:r>
            <a:r>
              <a:rPr lang="en-US" sz="1800" dirty="0"/>
              <a:t>, y</a:t>
            </a:r>
            <a:r>
              <a:rPr lang="en-US" sz="1800" baseline="-25000" dirty="0"/>
              <a:t>1</a:t>
            </a:r>
            <a:r>
              <a:rPr lang="en-US" sz="1800" dirty="0"/>
              <a:t>), (</a:t>
            </a:r>
            <a:r>
              <a:rPr lang="en-US" sz="1800" b="1" dirty="0"/>
              <a:t>X</a:t>
            </a:r>
            <a:r>
              <a:rPr lang="en-US" sz="1800" b="1" baseline="-25000" dirty="0"/>
              <a:t>2</a:t>
            </a:r>
            <a:r>
              <a:rPr lang="en-US" sz="1800" dirty="0"/>
              <a:t>, y</a:t>
            </a:r>
            <a:r>
              <a:rPr lang="en-US" sz="1800" baseline="-25000" dirty="0"/>
              <a:t>2</a:t>
            </a:r>
            <a:r>
              <a:rPr lang="en-US" sz="1800" dirty="0"/>
              <a:t>),…, (</a:t>
            </a:r>
            <a:r>
              <a:rPr lang="en-US" sz="1800" b="1" dirty="0"/>
              <a:t>X</a:t>
            </a:r>
            <a:r>
              <a:rPr lang="en-US" sz="1800" b="1" baseline="-25000" dirty="0"/>
              <a:t>|D|</a:t>
            </a:r>
            <a:r>
              <a:rPr lang="en-US" sz="1800" dirty="0"/>
              <a:t>, </a:t>
            </a:r>
            <a:r>
              <a:rPr lang="en-US" sz="1800" dirty="0" err="1"/>
              <a:t>y</a:t>
            </a:r>
            <a:r>
              <a:rPr lang="en-US" sz="1800" baseline="-25000" dirty="0" err="1"/>
              <a:t>|D</a:t>
            </a:r>
            <a:r>
              <a:rPr lang="en-US" sz="1800" baseline="-25000" dirty="0"/>
              <a:t>|</a:t>
            </a:r>
            <a:r>
              <a:rPr lang="en-US" sz="1800" dirty="0"/>
              <a:t>) </a:t>
            </a:r>
          </a:p>
          <a:p>
            <a:pPr lvl="1">
              <a:lnSpc>
                <a:spcPct val="110000"/>
              </a:lnSpc>
            </a:pPr>
            <a:r>
              <a:rPr lang="en-US" sz="1800" dirty="0"/>
              <a:t>Ex. For 2-D data, we may have: y = </a:t>
            </a:r>
            <a:r>
              <a:rPr lang="en-US" sz="1800" dirty="0">
                <a:sym typeface="Symbol" pitchFamily="18" charset="2"/>
              </a:rPr>
              <a:t>w</a:t>
            </a:r>
            <a:r>
              <a:rPr lang="en-US" sz="1800" baseline="-25000" dirty="0">
                <a:sym typeface="Symbol" pitchFamily="18" charset="2"/>
              </a:rPr>
              <a:t>0</a:t>
            </a:r>
            <a:r>
              <a:rPr lang="en-US" sz="1800" dirty="0">
                <a:sym typeface="Symbol" pitchFamily="18" charset="2"/>
              </a:rPr>
              <a:t> + w</a:t>
            </a:r>
            <a:r>
              <a:rPr lang="en-US" sz="1800" baseline="-25000" dirty="0">
                <a:sym typeface="Symbol" pitchFamily="18" charset="2"/>
              </a:rPr>
              <a:t>1</a:t>
            </a:r>
            <a:r>
              <a:rPr lang="en-US" sz="1800" dirty="0">
                <a:sym typeface="Symbol" pitchFamily="18" charset="2"/>
              </a:rPr>
              <a:t> x</a:t>
            </a:r>
            <a:r>
              <a:rPr lang="en-US" sz="1800" baseline="-25000" dirty="0">
                <a:sym typeface="Symbol" pitchFamily="18" charset="2"/>
              </a:rPr>
              <a:t>1</a:t>
            </a:r>
            <a:r>
              <a:rPr lang="en-US" sz="1800" dirty="0">
                <a:sym typeface="Symbol" pitchFamily="18" charset="2"/>
              </a:rPr>
              <a:t>+ w</a:t>
            </a:r>
            <a:r>
              <a:rPr lang="en-US" sz="1800" baseline="-25000" dirty="0">
                <a:sym typeface="Symbol" pitchFamily="18" charset="2"/>
              </a:rPr>
              <a:t>2</a:t>
            </a:r>
            <a:r>
              <a:rPr lang="en-US" sz="1800" dirty="0">
                <a:sym typeface="Symbol" pitchFamily="18" charset="2"/>
              </a:rPr>
              <a:t> x</a:t>
            </a:r>
            <a:r>
              <a:rPr lang="en-US" sz="1800" baseline="-25000" dirty="0">
                <a:sym typeface="Symbol" pitchFamily="18" charset="2"/>
              </a:rPr>
              <a:t>2</a:t>
            </a:r>
            <a:endParaRPr lang="en-US" sz="1800" dirty="0"/>
          </a:p>
          <a:p>
            <a:pPr lvl="1">
              <a:lnSpc>
                <a:spcPct val="110000"/>
              </a:lnSpc>
            </a:pPr>
            <a:r>
              <a:rPr lang="en-US" sz="1800" dirty="0"/>
              <a:t>Solvable by extension of least square method or using SAS, S-Plus</a:t>
            </a:r>
          </a:p>
          <a:p>
            <a:pPr lvl="1">
              <a:lnSpc>
                <a:spcPct val="110000"/>
              </a:lnSpc>
            </a:pPr>
            <a:r>
              <a:rPr lang="en-US" sz="1800" dirty="0"/>
              <a:t>Many nonlinear functions can be transformed into the above</a:t>
            </a:r>
          </a:p>
        </p:txBody>
      </p:sp>
      <p:graphicFrame>
        <p:nvGraphicFramePr>
          <p:cNvPr id="1922048" name="Object 1024"/>
          <p:cNvGraphicFramePr>
            <a:graphicFrameLocks noGrp="1" noChangeAspect="1"/>
          </p:cNvGraphicFramePr>
          <p:nvPr>
            <p:ph sz="quarter" idx="4294967295"/>
          </p:nvPr>
        </p:nvGraphicFramePr>
        <p:xfrm>
          <a:off x="1189771" y="3352800"/>
          <a:ext cx="2286000" cy="1114425"/>
        </p:xfrm>
        <a:graphic>
          <a:graphicData uri="http://schemas.openxmlformats.org/presentationml/2006/ole">
            <mc:AlternateContent xmlns:mc="http://schemas.openxmlformats.org/markup-compatibility/2006">
              <mc:Choice xmlns:v="urn:schemas-microsoft-com:vml" Requires="v">
                <p:oleObj spid="_x0000_s966764" name="Equation" r:id="rId4" imgW="1600200" imgH="838080" progId="Equation.3">
                  <p:embed/>
                </p:oleObj>
              </mc:Choice>
              <mc:Fallback>
                <p:oleObj name="Equation" r:id="rId4" imgW="1600200" imgH="8380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771" y="3352800"/>
                        <a:ext cx="2286000" cy="111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22049" name="Object 1025"/>
          <p:cNvGraphicFramePr>
            <a:graphicFrameLocks noGrp="1" noChangeAspect="1"/>
          </p:cNvGraphicFramePr>
          <p:nvPr>
            <p:ph sz="quarter" idx="4294967295"/>
          </p:nvPr>
        </p:nvGraphicFramePr>
        <p:xfrm>
          <a:off x="6019800" y="3657600"/>
          <a:ext cx="1600200" cy="477838"/>
        </p:xfrm>
        <a:graphic>
          <a:graphicData uri="http://schemas.openxmlformats.org/presentationml/2006/ole">
            <mc:AlternateContent xmlns:mc="http://schemas.openxmlformats.org/markup-compatibility/2006">
              <mc:Choice xmlns:v="urn:schemas-microsoft-com:vml" Requires="v">
                <p:oleObj spid="_x0000_s966765" name="Equation" r:id="rId6" imgW="1231560" imgH="368280" progId="Equation.3">
                  <p:embed/>
                </p:oleObj>
              </mc:Choice>
              <mc:Fallback>
                <p:oleObj name="Equation" r:id="rId6" imgW="1231560" imgH="36828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3657600"/>
                        <a:ext cx="1600200"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B97FDD-B501-483D-AA1A-EF1B12ED3A19}" type="datetime4">
              <a:rPr lang="en-US"/>
              <a:pPr/>
              <a:t>February 27, 2017</a:t>
            </a:fld>
            <a:endParaRPr lang="en-US"/>
          </a:p>
        </p:txBody>
      </p:sp>
      <p:sp>
        <p:nvSpPr>
          <p:cNvPr id="6" name="Slide Number Placeholder 5"/>
          <p:cNvSpPr>
            <a:spLocks noGrp="1"/>
          </p:cNvSpPr>
          <p:nvPr>
            <p:ph type="sldNum" sz="quarter" idx="12"/>
          </p:nvPr>
        </p:nvSpPr>
        <p:spPr/>
        <p:txBody>
          <a:bodyPr/>
          <a:lstStyle/>
          <a:p>
            <a:fld id="{4DBAD6A7-AAB1-4C1E-982C-964AE1CEE81D}" type="slidenum">
              <a:rPr lang="en-US"/>
              <a:pPr/>
              <a:t>68</a:t>
            </a:fld>
            <a:endParaRPr lang="en-US"/>
          </a:p>
        </p:txBody>
      </p:sp>
      <p:sp>
        <p:nvSpPr>
          <p:cNvPr id="1884163" name="Rectangle 3"/>
          <p:cNvSpPr>
            <a:spLocks noGrp="1" noChangeArrowheads="1"/>
          </p:cNvSpPr>
          <p:nvPr>
            <p:ph type="title" idx="4294967295"/>
          </p:nvPr>
        </p:nvSpPr>
        <p:spPr>
          <a:noFill/>
          <a:ln/>
        </p:spPr>
        <p:txBody>
          <a:bodyPr lIns="92075" tIns="46038" rIns="92075" bIns="46038" anchor="ctr">
            <a:normAutofit/>
          </a:bodyPr>
          <a:lstStyle/>
          <a:p>
            <a:r>
              <a:rPr lang="en-US" sz="3600" b="1" dirty="0"/>
              <a:t>Nonlinear Regression </a:t>
            </a:r>
          </a:p>
        </p:txBody>
      </p:sp>
      <p:sp>
        <p:nvSpPr>
          <p:cNvPr id="1884162" name="Rectangle 2"/>
          <p:cNvSpPr>
            <a:spLocks noGrp="1" noChangeArrowheads="1"/>
          </p:cNvSpPr>
          <p:nvPr>
            <p:ph type="body" idx="4294967295"/>
          </p:nvPr>
        </p:nvSpPr>
        <p:spPr>
          <a:xfrm>
            <a:off x="457200" y="1611086"/>
            <a:ext cx="7791451" cy="4865913"/>
          </a:xfrm>
          <a:noFill/>
          <a:ln/>
        </p:spPr>
        <p:txBody>
          <a:bodyPr lIns="92075" tIns="46038" rIns="92075" bIns="46038">
            <a:normAutofit/>
          </a:bodyPr>
          <a:lstStyle/>
          <a:p>
            <a:r>
              <a:rPr lang="en-US" sz="1800" dirty="0"/>
              <a:t>Some nonlinear models can be modeled by a polynomial function</a:t>
            </a:r>
          </a:p>
          <a:p>
            <a:r>
              <a:rPr lang="en-US" sz="1800" dirty="0"/>
              <a:t>A polynomial regression model can be transformed into linear regression model.  For example,</a:t>
            </a:r>
          </a:p>
          <a:p>
            <a:pPr lvl="2">
              <a:buFont typeface="Wingdings" pitchFamily="2" charset="2"/>
              <a:buNone/>
            </a:pPr>
            <a:r>
              <a:rPr lang="en-US" sz="1800" dirty="0"/>
              <a:t>y = </a:t>
            </a:r>
            <a:r>
              <a:rPr lang="en-US" sz="1800" dirty="0">
                <a:sym typeface="Symbol" pitchFamily="18" charset="2"/>
              </a:rPr>
              <a:t>w</a:t>
            </a:r>
            <a:r>
              <a:rPr lang="en-US" sz="1800" baseline="-25000" dirty="0">
                <a:sym typeface="Symbol" pitchFamily="18" charset="2"/>
              </a:rPr>
              <a:t>0</a:t>
            </a:r>
            <a:r>
              <a:rPr lang="en-US" sz="1800" dirty="0">
                <a:sym typeface="Symbol" pitchFamily="18" charset="2"/>
              </a:rPr>
              <a:t> + w</a:t>
            </a:r>
            <a:r>
              <a:rPr lang="en-US" sz="1800" baseline="-25000" dirty="0">
                <a:sym typeface="Symbol" pitchFamily="18" charset="2"/>
              </a:rPr>
              <a:t>1</a:t>
            </a:r>
            <a:r>
              <a:rPr lang="en-US" sz="1800" dirty="0">
                <a:sym typeface="Symbol" pitchFamily="18" charset="2"/>
              </a:rPr>
              <a:t> x + w</a:t>
            </a:r>
            <a:r>
              <a:rPr lang="en-US" sz="1800" baseline="-25000" dirty="0">
                <a:sym typeface="Symbol" pitchFamily="18" charset="2"/>
              </a:rPr>
              <a:t>2</a:t>
            </a:r>
            <a:r>
              <a:rPr lang="en-US" sz="1800" dirty="0">
                <a:sym typeface="Symbol" pitchFamily="18" charset="2"/>
              </a:rPr>
              <a:t> x</a:t>
            </a:r>
            <a:r>
              <a:rPr lang="en-US" sz="1800" baseline="30000" dirty="0">
                <a:sym typeface="Symbol" pitchFamily="18" charset="2"/>
              </a:rPr>
              <a:t>2 </a:t>
            </a:r>
            <a:r>
              <a:rPr lang="en-US" sz="1800" dirty="0">
                <a:sym typeface="Symbol" pitchFamily="18" charset="2"/>
              </a:rPr>
              <a:t>+ w</a:t>
            </a:r>
            <a:r>
              <a:rPr lang="en-US" sz="1800" baseline="-25000" dirty="0">
                <a:sym typeface="Symbol" pitchFamily="18" charset="2"/>
              </a:rPr>
              <a:t>3</a:t>
            </a:r>
            <a:r>
              <a:rPr lang="en-US" sz="1800" dirty="0">
                <a:sym typeface="Symbol" pitchFamily="18" charset="2"/>
              </a:rPr>
              <a:t> x</a:t>
            </a:r>
            <a:r>
              <a:rPr lang="en-US" sz="1800" baseline="30000" dirty="0">
                <a:sym typeface="Symbol" pitchFamily="18" charset="2"/>
              </a:rPr>
              <a:t>3</a:t>
            </a:r>
            <a:endParaRPr lang="en-US" sz="1800" baseline="30000" dirty="0"/>
          </a:p>
          <a:p>
            <a:pPr lvl="1">
              <a:buFont typeface="Wingdings" pitchFamily="2" charset="2"/>
              <a:buNone/>
            </a:pPr>
            <a:r>
              <a:rPr lang="en-US" sz="1800" dirty="0"/>
              <a:t>convertible to linear with new variables: </a:t>
            </a:r>
            <a:r>
              <a:rPr lang="en-US" sz="1800" dirty="0">
                <a:sym typeface="Symbol" pitchFamily="18" charset="2"/>
              </a:rPr>
              <a:t>x</a:t>
            </a:r>
            <a:r>
              <a:rPr lang="en-US" sz="1800" baseline="-25000" dirty="0">
                <a:sym typeface="Symbol" pitchFamily="18" charset="2"/>
              </a:rPr>
              <a:t>2 </a:t>
            </a:r>
            <a:r>
              <a:rPr lang="en-US" sz="1800" dirty="0">
                <a:sym typeface="Symbol" pitchFamily="18" charset="2"/>
              </a:rPr>
              <a:t>= x</a:t>
            </a:r>
            <a:r>
              <a:rPr lang="en-US" sz="1800" baseline="30000" dirty="0">
                <a:sym typeface="Symbol" pitchFamily="18" charset="2"/>
              </a:rPr>
              <a:t>2</a:t>
            </a:r>
            <a:r>
              <a:rPr lang="en-US" sz="1800" dirty="0">
                <a:sym typeface="Symbol" pitchFamily="18" charset="2"/>
              </a:rPr>
              <a:t>, x</a:t>
            </a:r>
            <a:r>
              <a:rPr lang="en-US" sz="1800" baseline="-25000" dirty="0">
                <a:sym typeface="Symbol" pitchFamily="18" charset="2"/>
              </a:rPr>
              <a:t>3</a:t>
            </a:r>
            <a:r>
              <a:rPr lang="en-US" sz="1800" dirty="0">
                <a:sym typeface="Symbol" pitchFamily="18" charset="2"/>
              </a:rPr>
              <a:t>= x</a:t>
            </a:r>
            <a:r>
              <a:rPr lang="en-US" sz="1800" baseline="30000" dirty="0">
                <a:sym typeface="Symbol" pitchFamily="18" charset="2"/>
              </a:rPr>
              <a:t>3</a:t>
            </a:r>
            <a:endParaRPr lang="en-US" sz="1800" dirty="0"/>
          </a:p>
          <a:p>
            <a:pPr lvl="2">
              <a:buFont typeface="Wingdings" pitchFamily="2" charset="2"/>
              <a:buNone/>
            </a:pPr>
            <a:r>
              <a:rPr lang="en-US" sz="1800" dirty="0"/>
              <a:t>y = </a:t>
            </a:r>
            <a:r>
              <a:rPr lang="en-US" sz="1800" dirty="0">
                <a:sym typeface="Symbol" pitchFamily="18" charset="2"/>
              </a:rPr>
              <a:t>w</a:t>
            </a:r>
            <a:r>
              <a:rPr lang="en-US" sz="1800" baseline="-25000" dirty="0">
                <a:sym typeface="Symbol" pitchFamily="18" charset="2"/>
              </a:rPr>
              <a:t>0</a:t>
            </a:r>
            <a:r>
              <a:rPr lang="en-US" sz="1800" dirty="0">
                <a:sym typeface="Symbol" pitchFamily="18" charset="2"/>
              </a:rPr>
              <a:t> + w</a:t>
            </a:r>
            <a:r>
              <a:rPr lang="en-US" sz="1800" baseline="-25000" dirty="0">
                <a:sym typeface="Symbol" pitchFamily="18" charset="2"/>
              </a:rPr>
              <a:t>1</a:t>
            </a:r>
            <a:r>
              <a:rPr lang="en-US" sz="1800" dirty="0">
                <a:sym typeface="Symbol" pitchFamily="18" charset="2"/>
              </a:rPr>
              <a:t> x + w</a:t>
            </a:r>
            <a:r>
              <a:rPr lang="en-US" sz="1800" baseline="-25000" dirty="0">
                <a:sym typeface="Symbol" pitchFamily="18" charset="2"/>
              </a:rPr>
              <a:t>2</a:t>
            </a:r>
            <a:r>
              <a:rPr lang="en-US" sz="1800" dirty="0">
                <a:sym typeface="Symbol" pitchFamily="18" charset="2"/>
              </a:rPr>
              <a:t> x</a:t>
            </a:r>
            <a:r>
              <a:rPr lang="en-US" sz="1800" baseline="-25000" dirty="0">
                <a:sym typeface="Symbol" pitchFamily="18" charset="2"/>
              </a:rPr>
              <a:t>2 </a:t>
            </a:r>
            <a:r>
              <a:rPr lang="en-US" sz="1800" dirty="0">
                <a:sym typeface="Symbol" pitchFamily="18" charset="2"/>
              </a:rPr>
              <a:t>+ w</a:t>
            </a:r>
            <a:r>
              <a:rPr lang="en-US" sz="1800" baseline="-25000" dirty="0">
                <a:sym typeface="Symbol" pitchFamily="18" charset="2"/>
              </a:rPr>
              <a:t>3</a:t>
            </a:r>
            <a:r>
              <a:rPr lang="en-US" sz="1800" dirty="0">
                <a:sym typeface="Symbol" pitchFamily="18" charset="2"/>
              </a:rPr>
              <a:t> x</a:t>
            </a:r>
            <a:r>
              <a:rPr lang="en-US" sz="1800" baseline="-25000" dirty="0">
                <a:sym typeface="Symbol" pitchFamily="18" charset="2"/>
              </a:rPr>
              <a:t>3 </a:t>
            </a:r>
          </a:p>
          <a:p>
            <a:r>
              <a:rPr lang="en-US" sz="1800" dirty="0"/>
              <a:t>Other functions, such as power function, can also be transformed to linear model</a:t>
            </a:r>
          </a:p>
          <a:p>
            <a:r>
              <a:rPr lang="en-US" sz="1800" dirty="0"/>
              <a:t>Some models are intractable nonlinear (e.g., sum of exponential terms)</a:t>
            </a:r>
          </a:p>
          <a:p>
            <a:pPr lvl="1"/>
            <a:r>
              <a:rPr lang="en-US" sz="1800" dirty="0"/>
              <a:t>possible to obtain least square estimates through extensive calculation on more complex formulae</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85DB0D-452F-4BE3-8C35-E70768987AFE}" type="datetime4">
              <a:rPr lang="en-US"/>
              <a:pPr/>
              <a:t>February 27, 2017</a:t>
            </a:fld>
            <a:endParaRPr lang="en-US"/>
          </a:p>
        </p:txBody>
      </p:sp>
      <p:sp>
        <p:nvSpPr>
          <p:cNvPr id="6" name="Slide Number Placeholder 5"/>
          <p:cNvSpPr>
            <a:spLocks noGrp="1"/>
          </p:cNvSpPr>
          <p:nvPr>
            <p:ph type="sldNum" sz="quarter" idx="12"/>
          </p:nvPr>
        </p:nvSpPr>
        <p:spPr/>
        <p:txBody>
          <a:bodyPr/>
          <a:lstStyle/>
          <a:p>
            <a:fld id="{EF31AC72-47BB-4261-A24C-F30D3C05C689}" type="slidenum">
              <a:rPr lang="en-US"/>
              <a:pPr/>
              <a:t>69</a:t>
            </a:fld>
            <a:endParaRPr lang="en-US"/>
          </a:p>
        </p:txBody>
      </p:sp>
      <p:sp>
        <p:nvSpPr>
          <p:cNvPr id="1882115" name="Rectangle 3"/>
          <p:cNvSpPr>
            <a:spLocks noGrp="1" noChangeArrowheads="1"/>
          </p:cNvSpPr>
          <p:nvPr>
            <p:ph type="title" idx="4294967295"/>
          </p:nvPr>
        </p:nvSpPr>
        <p:spPr>
          <a:noFill/>
          <a:ln/>
        </p:spPr>
        <p:txBody>
          <a:bodyPr lIns="92075" tIns="46038" rIns="92075" bIns="46038" anchor="ctr">
            <a:normAutofit/>
          </a:bodyPr>
          <a:lstStyle/>
          <a:p>
            <a:r>
              <a:rPr lang="en-US" sz="3600" b="1" dirty="0"/>
              <a:t>Other Regression-Based Models</a:t>
            </a:r>
            <a:endParaRPr lang="en-US" sz="2000" b="1" dirty="0"/>
          </a:p>
        </p:txBody>
      </p:sp>
      <p:sp>
        <p:nvSpPr>
          <p:cNvPr id="1882114" name="Rectangle 2"/>
          <p:cNvSpPr>
            <a:spLocks noGrp="1" noChangeArrowheads="1"/>
          </p:cNvSpPr>
          <p:nvPr>
            <p:ph type="body" idx="4294967295"/>
          </p:nvPr>
        </p:nvSpPr>
        <p:spPr>
          <a:xfrm>
            <a:off x="457200" y="1611086"/>
            <a:ext cx="8229599" cy="4865913"/>
          </a:xfrm>
          <a:noFill/>
          <a:ln/>
        </p:spPr>
        <p:txBody>
          <a:bodyPr lIns="92075" tIns="46038" rIns="92075" bIns="46038">
            <a:normAutofit/>
          </a:bodyPr>
          <a:lstStyle/>
          <a:p>
            <a:pPr>
              <a:lnSpc>
                <a:spcPct val="110000"/>
              </a:lnSpc>
            </a:pPr>
            <a:r>
              <a:rPr lang="en-US" sz="1800" u="sng" dirty="0"/>
              <a:t>Generalized linear model</a:t>
            </a:r>
            <a:r>
              <a:rPr lang="en-US" sz="1800" dirty="0"/>
              <a:t>: </a:t>
            </a:r>
          </a:p>
          <a:p>
            <a:pPr lvl="1">
              <a:lnSpc>
                <a:spcPct val="110000"/>
              </a:lnSpc>
            </a:pPr>
            <a:r>
              <a:rPr lang="en-US" sz="1800" dirty="0"/>
              <a:t>Foundation on which linear regression can be applied to modeling categorical response variables</a:t>
            </a:r>
          </a:p>
          <a:p>
            <a:pPr lvl="1">
              <a:lnSpc>
                <a:spcPct val="110000"/>
              </a:lnSpc>
            </a:pPr>
            <a:r>
              <a:rPr lang="en-US" sz="1800" dirty="0"/>
              <a:t>Variance of y is a function of the mean value of y, not a constant</a:t>
            </a:r>
          </a:p>
          <a:p>
            <a:pPr lvl="1">
              <a:lnSpc>
                <a:spcPct val="110000"/>
              </a:lnSpc>
            </a:pPr>
            <a:r>
              <a:rPr lang="en-US" sz="1800" u="sng" dirty="0"/>
              <a:t>Logistic regression</a:t>
            </a:r>
            <a:r>
              <a:rPr lang="en-US" sz="1800" dirty="0"/>
              <a:t>: models the prob. of some event occurring as a linear function of a set of predictor variables</a:t>
            </a:r>
          </a:p>
          <a:p>
            <a:pPr lvl="1">
              <a:lnSpc>
                <a:spcPct val="110000"/>
              </a:lnSpc>
            </a:pPr>
            <a:r>
              <a:rPr lang="en-US" sz="1800" u="sng" dirty="0"/>
              <a:t>Poisson regression</a:t>
            </a:r>
            <a:r>
              <a:rPr lang="en-US" sz="1800" dirty="0"/>
              <a:t>: models the data that exhibit a Poisson distribution</a:t>
            </a:r>
          </a:p>
          <a:p>
            <a:pPr>
              <a:lnSpc>
                <a:spcPct val="110000"/>
              </a:lnSpc>
            </a:pPr>
            <a:r>
              <a:rPr lang="en-US" sz="1800" u="sng" dirty="0"/>
              <a:t>Log-linear models</a:t>
            </a:r>
            <a:r>
              <a:rPr lang="en-US" sz="1800" dirty="0"/>
              <a:t>: (for categorical data)</a:t>
            </a:r>
          </a:p>
          <a:p>
            <a:pPr lvl="1">
              <a:lnSpc>
                <a:spcPct val="110000"/>
              </a:lnSpc>
            </a:pPr>
            <a:r>
              <a:rPr lang="en-US" sz="1800" dirty="0"/>
              <a:t>Approximate discrete multidimensional prob. distributions </a:t>
            </a:r>
          </a:p>
          <a:p>
            <a:pPr lvl="1">
              <a:lnSpc>
                <a:spcPct val="110000"/>
              </a:lnSpc>
            </a:pPr>
            <a:r>
              <a:rPr lang="en-US" sz="1800" dirty="0"/>
              <a:t>Also useful for data compression and smoothing</a:t>
            </a:r>
          </a:p>
          <a:p>
            <a:pPr>
              <a:lnSpc>
                <a:spcPct val="110000"/>
              </a:lnSpc>
            </a:pPr>
            <a:r>
              <a:rPr lang="en-US" sz="1800" u="sng" dirty="0"/>
              <a:t>Regression trees and model trees</a:t>
            </a:r>
          </a:p>
          <a:p>
            <a:pPr lvl="1">
              <a:lnSpc>
                <a:spcPct val="110000"/>
              </a:lnSpc>
            </a:pPr>
            <a:r>
              <a:rPr lang="en-US" sz="1800" dirty="0"/>
              <a:t>Trees to predict continuous values rather than class labels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Slide Number Placeholder 5"/>
          <p:cNvSpPr>
            <a:spLocks noGrp="1"/>
          </p:cNvSpPr>
          <p:nvPr>
            <p:ph type="sldNum" sz="quarter" idx="12"/>
          </p:nvPr>
        </p:nvSpPr>
        <p:spPr>
          <a:noFill/>
          <a:ln>
            <a:miter lim="800000"/>
            <a:headEnd/>
            <a:tailEnd/>
          </a:ln>
        </p:spPr>
        <p:txBody>
          <a:bodyPr/>
          <a:lstStyle/>
          <a:p>
            <a:fld id="{4DC34EC6-8050-436E-9AD5-39A36CB92DD0}" type="slidenum">
              <a:rPr lang="en-US"/>
              <a:pPr/>
              <a:t>7</a:t>
            </a:fld>
            <a:endParaRPr lang="en-US"/>
          </a:p>
        </p:txBody>
      </p:sp>
      <p:sp>
        <p:nvSpPr>
          <p:cNvPr id="29698" name="Rectangle 2"/>
          <p:cNvSpPr>
            <a:spLocks noGrp="1" noChangeArrowheads="1"/>
          </p:cNvSpPr>
          <p:nvPr>
            <p:ph type="title" idx="4294967295"/>
          </p:nvPr>
        </p:nvSpPr>
        <p:spPr>
          <a:xfrm>
            <a:off x="857250" y="905164"/>
            <a:ext cx="7829549" cy="709242"/>
          </a:xfrm>
        </p:spPr>
        <p:txBody>
          <a:bodyPr>
            <a:normAutofit/>
          </a:bodyPr>
          <a:lstStyle/>
          <a:p>
            <a:r>
              <a:rPr lang="en-US" sz="3600" b="1" dirty="0">
                <a:solidFill>
                  <a:schemeClr val="accent1">
                    <a:lumMod val="75000"/>
                  </a:schemeClr>
                </a:solidFill>
              </a:rPr>
              <a:t>Welcome Back!</a:t>
            </a:r>
            <a:endParaRPr lang="en-US" sz="3600" b="1" dirty="0"/>
          </a:p>
        </p:txBody>
      </p:sp>
      <p:graphicFrame>
        <p:nvGraphicFramePr>
          <p:cNvPr id="2" name="Diagram 1"/>
          <p:cNvGraphicFramePr/>
          <p:nvPr>
            <p:extLst>
              <p:ext uri="{D42A27DB-BD31-4B8C-83A1-F6EECF244321}">
                <p14:modId xmlns:p14="http://schemas.microsoft.com/office/powerpoint/2010/main" val="1924783828"/>
              </p:ext>
            </p:extLst>
          </p:nvPr>
        </p:nvGraphicFramePr>
        <p:xfrm>
          <a:off x="595745" y="1656673"/>
          <a:ext cx="7897092" cy="4873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179298"/>
      </p:ext>
    </p:extLst>
  </p:cSld>
  <p:clrMapOvr>
    <a:masterClrMapping/>
  </p:clrMapOvr>
  <p:transition>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943DC9-8D48-496E-8BD5-972F508056EE}" type="datetime4">
              <a:rPr lang="en-US"/>
              <a:pPr/>
              <a:t>February 27, 2017</a:t>
            </a:fld>
            <a:endParaRPr lang="en-US"/>
          </a:p>
        </p:txBody>
      </p:sp>
      <p:sp>
        <p:nvSpPr>
          <p:cNvPr id="6" name="Slide Number Placeholder 5"/>
          <p:cNvSpPr>
            <a:spLocks noGrp="1"/>
          </p:cNvSpPr>
          <p:nvPr>
            <p:ph type="sldNum" sz="quarter" idx="12"/>
          </p:nvPr>
        </p:nvSpPr>
        <p:spPr/>
        <p:txBody>
          <a:bodyPr/>
          <a:lstStyle/>
          <a:p>
            <a:fld id="{99BEBD78-510C-4040-97E5-044A644DE410}" type="slidenum">
              <a:rPr lang="en-US"/>
              <a:pPr/>
              <a:t>70</a:t>
            </a:fld>
            <a:endParaRPr lang="en-US"/>
          </a:p>
        </p:txBody>
      </p:sp>
      <p:sp>
        <p:nvSpPr>
          <p:cNvPr id="1374210" name="Rectangle 2"/>
          <p:cNvSpPr>
            <a:spLocks noGrp="1" noChangeArrowheads="1"/>
          </p:cNvSpPr>
          <p:nvPr>
            <p:ph type="title" idx="4294967295"/>
          </p:nvPr>
        </p:nvSpPr>
        <p:spPr>
          <a:xfrm>
            <a:off x="651164" y="750889"/>
            <a:ext cx="7807036" cy="860198"/>
          </a:xfrm>
          <a:noFill/>
          <a:ln/>
        </p:spPr>
        <p:txBody>
          <a:bodyPr lIns="92075" tIns="46038" rIns="92075" bIns="46038" anchor="ctr">
            <a:noAutofit/>
          </a:bodyPr>
          <a:lstStyle/>
          <a:p>
            <a:r>
              <a:rPr lang="en-US" sz="3600" b="1" dirty="0"/>
              <a:t>Regression Trees and Model Trees</a:t>
            </a:r>
          </a:p>
        </p:txBody>
      </p:sp>
      <p:sp>
        <p:nvSpPr>
          <p:cNvPr id="1374211" name="Rectangle 3"/>
          <p:cNvSpPr>
            <a:spLocks noGrp="1" noChangeArrowheads="1"/>
          </p:cNvSpPr>
          <p:nvPr>
            <p:ph type="body" idx="4294967295"/>
          </p:nvPr>
        </p:nvSpPr>
        <p:spPr>
          <a:xfrm>
            <a:off x="554182" y="1611086"/>
            <a:ext cx="8326582" cy="4942113"/>
          </a:xfrm>
          <a:noFill/>
          <a:ln/>
        </p:spPr>
        <p:txBody>
          <a:bodyPr lIns="92075" tIns="46038" rIns="92075" bIns="46038">
            <a:normAutofit/>
          </a:bodyPr>
          <a:lstStyle/>
          <a:p>
            <a:pPr>
              <a:lnSpc>
                <a:spcPct val="130000"/>
              </a:lnSpc>
            </a:pPr>
            <a:r>
              <a:rPr lang="en-US" sz="1800" dirty="0"/>
              <a:t>Regression tree: proposed in CART system (</a:t>
            </a:r>
            <a:r>
              <a:rPr lang="en-US" sz="1800" dirty="0" err="1"/>
              <a:t>Breiman</a:t>
            </a:r>
            <a:r>
              <a:rPr lang="en-US" sz="1800" dirty="0"/>
              <a:t> et al. 1984)</a:t>
            </a:r>
          </a:p>
          <a:p>
            <a:pPr lvl="1">
              <a:lnSpc>
                <a:spcPct val="130000"/>
              </a:lnSpc>
            </a:pPr>
            <a:r>
              <a:rPr lang="en-US" sz="1800" dirty="0"/>
              <a:t>CART: Classification And Regression Trees</a:t>
            </a:r>
          </a:p>
          <a:p>
            <a:pPr lvl="1">
              <a:lnSpc>
                <a:spcPct val="130000"/>
              </a:lnSpc>
            </a:pPr>
            <a:r>
              <a:rPr lang="en-US" sz="1800" dirty="0"/>
              <a:t>Each leaf stores a </a:t>
            </a:r>
            <a:r>
              <a:rPr lang="en-US" sz="1800" i="1" dirty="0"/>
              <a:t>continuous-valued prediction</a:t>
            </a:r>
          </a:p>
          <a:p>
            <a:pPr lvl="1">
              <a:lnSpc>
                <a:spcPct val="130000"/>
              </a:lnSpc>
            </a:pPr>
            <a:r>
              <a:rPr lang="en-US" sz="1800" dirty="0"/>
              <a:t>It is the </a:t>
            </a:r>
            <a:r>
              <a:rPr lang="en-US" sz="1800" i="1" dirty="0"/>
              <a:t>average value of the predicted attribute</a:t>
            </a:r>
            <a:r>
              <a:rPr lang="en-US" sz="1800" dirty="0"/>
              <a:t> for the training tuples that reach the leaf</a:t>
            </a:r>
          </a:p>
          <a:p>
            <a:pPr>
              <a:lnSpc>
                <a:spcPct val="130000"/>
              </a:lnSpc>
            </a:pPr>
            <a:r>
              <a:rPr lang="en-US" sz="1800" dirty="0"/>
              <a:t>Model tree: proposed by Quinlan (1992)</a:t>
            </a:r>
          </a:p>
          <a:p>
            <a:pPr lvl="1">
              <a:lnSpc>
                <a:spcPct val="130000"/>
              </a:lnSpc>
            </a:pPr>
            <a:r>
              <a:rPr lang="en-US" sz="1800" dirty="0"/>
              <a:t>Each leaf holds a regression model—a multivariate linear equation for the predicted attribute</a:t>
            </a:r>
          </a:p>
          <a:p>
            <a:pPr lvl="1">
              <a:lnSpc>
                <a:spcPct val="130000"/>
              </a:lnSpc>
            </a:pPr>
            <a:r>
              <a:rPr lang="en-US" sz="1800" dirty="0"/>
              <a:t>A more general case than regression tree</a:t>
            </a:r>
          </a:p>
          <a:p>
            <a:pPr>
              <a:lnSpc>
                <a:spcPct val="130000"/>
              </a:lnSpc>
            </a:pPr>
            <a:r>
              <a:rPr lang="en-US" sz="1800" dirty="0"/>
              <a:t>Regression and model trees tend to be more accurate than linear regression when the data are not represented well by a simple linear model</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C6D817-832D-499A-85ED-02CF9F26EB1F}" type="datetime4">
              <a:rPr lang="en-US"/>
              <a:pPr/>
              <a:t>February 27, 2017</a:t>
            </a:fld>
            <a:endParaRPr lang="en-US"/>
          </a:p>
        </p:txBody>
      </p:sp>
      <p:sp>
        <p:nvSpPr>
          <p:cNvPr id="6" name="Slide Number Placeholder 5"/>
          <p:cNvSpPr>
            <a:spLocks noGrp="1"/>
          </p:cNvSpPr>
          <p:nvPr>
            <p:ph type="sldNum" sz="quarter" idx="12"/>
          </p:nvPr>
        </p:nvSpPr>
        <p:spPr/>
        <p:txBody>
          <a:bodyPr/>
          <a:lstStyle/>
          <a:p>
            <a:fld id="{A1CE1213-6D84-4F55-ADD3-7907D1D5ACAB}" type="slidenum">
              <a:rPr lang="en-US"/>
              <a:pPr/>
              <a:t>71</a:t>
            </a:fld>
            <a:endParaRPr lang="en-US"/>
          </a:p>
        </p:txBody>
      </p:sp>
      <p:sp>
        <p:nvSpPr>
          <p:cNvPr id="1380355" name="Rectangle 3"/>
          <p:cNvSpPr>
            <a:spLocks noGrp="1" noChangeArrowheads="1"/>
          </p:cNvSpPr>
          <p:nvPr>
            <p:ph type="title" idx="4294967295"/>
          </p:nvPr>
        </p:nvSpPr>
        <p:spPr>
          <a:xfrm>
            <a:off x="857251" y="681614"/>
            <a:ext cx="7391400" cy="860198"/>
          </a:xfrm>
          <a:noFill/>
          <a:ln/>
        </p:spPr>
        <p:txBody>
          <a:bodyPr lIns="92075" tIns="46038" rIns="92075" bIns="46038" anchor="ctr">
            <a:noAutofit/>
          </a:bodyPr>
          <a:lstStyle/>
          <a:p>
            <a:r>
              <a:rPr lang="en-US" sz="3600" b="1" dirty="0"/>
              <a:t>Predictive Modeling in Multidimensional Databases</a:t>
            </a:r>
            <a:endParaRPr lang="en-US" sz="2400" b="1" dirty="0"/>
          </a:p>
        </p:txBody>
      </p:sp>
      <p:sp>
        <p:nvSpPr>
          <p:cNvPr id="1380354" name="Rectangle 2"/>
          <p:cNvSpPr>
            <a:spLocks noGrp="1" noChangeArrowheads="1"/>
          </p:cNvSpPr>
          <p:nvPr>
            <p:ph type="body" idx="4294967295"/>
          </p:nvPr>
        </p:nvSpPr>
        <p:spPr>
          <a:xfrm>
            <a:off x="857250" y="1680441"/>
            <a:ext cx="7829549" cy="4675909"/>
          </a:xfrm>
          <a:noFill/>
          <a:ln/>
        </p:spPr>
        <p:txBody>
          <a:bodyPr lIns="92075" tIns="46038" rIns="92075" bIns="46038">
            <a:normAutofit/>
          </a:bodyPr>
          <a:lstStyle/>
          <a:p>
            <a:r>
              <a:rPr lang="en-US" sz="1800" dirty="0"/>
              <a:t>Predictive modeling: Predict data values or construct   generalized linear models based on the database data</a:t>
            </a:r>
          </a:p>
          <a:p>
            <a:r>
              <a:rPr lang="en-US" sz="1800" dirty="0"/>
              <a:t>One can only predict value ranges or category distributions</a:t>
            </a:r>
          </a:p>
          <a:p>
            <a:r>
              <a:rPr lang="en-US" sz="1800" dirty="0"/>
              <a:t>Method outline:</a:t>
            </a:r>
          </a:p>
          <a:p>
            <a:pPr lvl="1"/>
            <a:r>
              <a:rPr lang="en-US" sz="1800" dirty="0"/>
              <a:t> Minimal generalization</a:t>
            </a:r>
          </a:p>
          <a:p>
            <a:pPr lvl="1"/>
            <a:r>
              <a:rPr lang="en-US" sz="1800" dirty="0"/>
              <a:t> Attribute relevance analysis</a:t>
            </a:r>
          </a:p>
          <a:p>
            <a:pPr lvl="1"/>
            <a:r>
              <a:rPr lang="en-US" sz="1800" dirty="0"/>
              <a:t> Generalized linear model construction</a:t>
            </a:r>
          </a:p>
          <a:p>
            <a:pPr lvl="1"/>
            <a:r>
              <a:rPr lang="en-US" sz="1800" dirty="0"/>
              <a:t> Prediction</a:t>
            </a:r>
          </a:p>
          <a:p>
            <a:r>
              <a:rPr lang="en-US" sz="1800" dirty="0"/>
              <a:t>Determine the major factors which influence the prediction</a:t>
            </a:r>
          </a:p>
          <a:p>
            <a:pPr lvl="1"/>
            <a:r>
              <a:rPr lang="en-US" sz="1800" dirty="0"/>
              <a:t>Data relevance analysis: uncertainty measurement, entropy analysis, expert </a:t>
            </a:r>
            <a:r>
              <a:rPr lang="en-US" sz="1800" dirty="0" err="1"/>
              <a:t>judgement</a:t>
            </a:r>
            <a:r>
              <a:rPr lang="en-US" sz="1800" dirty="0"/>
              <a:t>, etc.</a:t>
            </a:r>
          </a:p>
          <a:p>
            <a:r>
              <a:rPr lang="en-US" sz="1800" dirty="0"/>
              <a:t>Multi-level prediction: drill-down and roll-up analysis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1064BC-718B-4B92-B40D-C21FE8CA0ACD}" type="datetime4">
              <a:rPr lang="en-US"/>
              <a:pPr/>
              <a:t>February 27, 2017</a:t>
            </a:fld>
            <a:endParaRPr lang="en-US"/>
          </a:p>
        </p:txBody>
      </p:sp>
      <p:sp>
        <p:nvSpPr>
          <p:cNvPr id="6" name="Slide Number Placeholder 5"/>
          <p:cNvSpPr>
            <a:spLocks noGrp="1"/>
          </p:cNvSpPr>
          <p:nvPr>
            <p:ph type="sldNum" sz="quarter" idx="12"/>
          </p:nvPr>
        </p:nvSpPr>
        <p:spPr/>
        <p:txBody>
          <a:bodyPr/>
          <a:lstStyle/>
          <a:p>
            <a:fld id="{F0342835-EE37-4345-9126-5B27CA6FE589}" type="slidenum">
              <a:rPr lang="en-US"/>
              <a:pPr/>
              <a:t>72</a:t>
            </a:fld>
            <a:endParaRPr lang="en-US"/>
          </a:p>
        </p:txBody>
      </p:sp>
      <p:sp>
        <p:nvSpPr>
          <p:cNvPr id="1384450" name="Rectangle 2050"/>
          <p:cNvSpPr>
            <a:spLocks noGrp="1" noChangeArrowheads="1"/>
          </p:cNvSpPr>
          <p:nvPr>
            <p:ph type="title" idx="4294967295"/>
          </p:nvPr>
        </p:nvSpPr>
        <p:spPr>
          <a:noFill/>
          <a:ln/>
        </p:spPr>
        <p:txBody>
          <a:bodyPr lIns="92075" tIns="46038" rIns="92075" bIns="46038" anchor="ctr">
            <a:normAutofit/>
          </a:bodyPr>
          <a:lstStyle/>
          <a:p>
            <a:r>
              <a:rPr lang="en-US" sz="3600" b="1" dirty="0"/>
              <a:t>Prediction: Numerical Data</a:t>
            </a:r>
            <a:endParaRPr lang="en-US" sz="1800" b="1" dirty="0"/>
          </a:p>
        </p:txBody>
      </p:sp>
      <p:pic>
        <p:nvPicPr>
          <p:cNvPr id="1384451" name="Picture 2051" descr="predcurve"/>
          <p:cNvPicPr>
            <a:picLocks noChangeAspect="1" noChangeArrowheads="1"/>
          </p:cNvPicPr>
          <p:nvPr/>
        </p:nvPicPr>
        <p:blipFill>
          <a:blip r:embed="rId2"/>
          <a:srcRect/>
          <a:stretch>
            <a:fillRect/>
          </a:stretch>
        </p:blipFill>
        <p:spPr bwMode="auto">
          <a:xfrm>
            <a:off x="1023511" y="1648321"/>
            <a:ext cx="7012131" cy="4514059"/>
          </a:xfrm>
          <a:prstGeom prst="rect">
            <a:avLst/>
          </a:prstGeom>
          <a:noFill/>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F971EB-562F-4918-8874-EB200DFF96E5}" type="datetime4">
              <a:rPr lang="en-US"/>
              <a:pPr/>
              <a:t>February 27, 2017</a:t>
            </a:fld>
            <a:endParaRPr lang="en-US"/>
          </a:p>
        </p:txBody>
      </p:sp>
      <p:sp>
        <p:nvSpPr>
          <p:cNvPr id="6" name="Slide Number Placeholder 5"/>
          <p:cNvSpPr>
            <a:spLocks noGrp="1"/>
          </p:cNvSpPr>
          <p:nvPr>
            <p:ph type="sldNum" sz="quarter" idx="12"/>
          </p:nvPr>
        </p:nvSpPr>
        <p:spPr/>
        <p:txBody>
          <a:bodyPr/>
          <a:lstStyle/>
          <a:p>
            <a:fld id="{532EBC85-00DD-4A06-813B-487AD84160AA}" type="slidenum">
              <a:rPr lang="en-US"/>
              <a:pPr/>
              <a:t>73</a:t>
            </a:fld>
            <a:endParaRPr lang="en-US"/>
          </a:p>
        </p:txBody>
      </p:sp>
      <p:sp>
        <p:nvSpPr>
          <p:cNvPr id="1385474" name="Rectangle 2"/>
          <p:cNvSpPr>
            <a:spLocks noGrp="1" noChangeArrowheads="1"/>
          </p:cNvSpPr>
          <p:nvPr>
            <p:ph type="title" idx="4294967295"/>
          </p:nvPr>
        </p:nvSpPr>
        <p:spPr>
          <a:noFill/>
          <a:ln/>
        </p:spPr>
        <p:txBody>
          <a:bodyPr lIns="92075" tIns="46038" rIns="92075" bIns="46038" anchor="ctr">
            <a:normAutofit/>
          </a:bodyPr>
          <a:lstStyle/>
          <a:p>
            <a:r>
              <a:rPr lang="en-US" sz="3600" b="1" dirty="0"/>
              <a:t>Prediction: Categorical Data</a:t>
            </a:r>
            <a:endParaRPr lang="en-US" sz="2000" b="1" dirty="0"/>
          </a:p>
        </p:txBody>
      </p:sp>
      <p:pic>
        <p:nvPicPr>
          <p:cNvPr id="1385475" name="Picture 3" descr="predpie"/>
          <p:cNvPicPr>
            <a:picLocks noChangeAspect="1" noChangeArrowheads="1"/>
          </p:cNvPicPr>
          <p:nvPr/>
        </p:nvPicPr>
        <p:blipFill>
          <a:blip r:embed="rId2"/>
          <a:srcRect/>
          <a:stretch>
            <a:fillRect/>
          </a:stretch>
        </p:blipFill>
        <p:spPr bwMode="auto">
          <a:xfrm>
            <a:off x="1286740" y="1680362"/>
            <a:ext cx="6693477" cy="4482787"/>
          </a:xfrm>
          <a:prstGeom prst="rect">
            <a:avLst/>
          </a:prstGeom>
          <a:noFill/>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Lab 3 in R: generalized linear modeling</a:t>
            </a:r>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74</a:t>
            </a:fld>
            <a:endParaRPr lang="en-US"/>
          </a:p>
        </p:txBody>
      </p:sp>
    </p:spTree>
    <p:extLst>
      <p:ext uri="{BB962C8B-B14F-4D97-AF65-F5344CB8AC3E}">
        <p14:creationId xmlns:p14="http://schemas.microsoft.com/office/powerpoint/2010/main" val="1513144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75</a:t>
            </a:fld>
            <a:endParaRPr lang="en-US"/>
          </a:p>
        </p:txBody>
      </p:sp>
      <p:sp>
        <p:nvSpPr>
          <p:cNvPr id="4" name="Title 3"/>
          <p:cNvSpPr>
            <a:spLocks noGrp="1"/>
          </p:cNvSpPr>
          <p:nvPr>
            <p:ph type="title" idx="4294967295"/>
          </p:nvPr>
        </p:nvSpPr>
        <p:spPr>
          <a:xfrm>
            <a:off x="857251" y="753633"/>
            <a:ext cx="7391400" cy="860198"/>
          </a:xfrm>
        </p:spPr>
        <p:txBody>
          <a:bodyPr>
            <a:normAutofit/>
          </a:bodyPr>
          <a:lstStyle/>
          <a:p>
            <a:r>
              <a:rPr lang="en-US" sz="4000" b="1" dirty="0"/>
              <a:t>The Example Datasets</a:t>
            </a:r>
          </a:p>
        </p:txBody>
      </p:sp>
      <p:sp>
        <p:nvSpPr>
          <p:cNvPr id="5" name="Rectangle 4"/>
          <p:cNvSpPr/>
          <p:nvPr/>
        </p:nvSpPr>
        <p:spPr>
          <a:xfrm>
            <a:off x="325925" y="3916320"/>
            <a:ext cx="4097789" cy="2554545"/>
          </a:xfrm>
          <a:prstGeom prst="rect">
            <a:avLst/>
          </a:prstGeom>
        </p:spPr>
        <p:txBody>
          <a:bodyPr wrap="square">
            <a:spAutoFit/>
          </a:bodyPr>
          <a:lstStyle/>
          <a:p>
            <a:r>
              <a:rPr lang="en-US" sz="1600" dirty="0"/>
              <a:t>The body composition of 71 healthy subjects was measured by Dual Energy X-Ray Absorptiometry (DXA). This reference method is very accurate in measuring body fat but finds little applicability in practical environments, mainly because of high costs and the methodological efforts needed. Therefore, a simple equation for predicting DXA measurements of body fat is of special interest for the practitioner. </a:t>
            </a:r>
          </a:p>
        </p:txBody>
      </p:sp>
      <p:pic>
        <p:nvPicPr>
          <p:cNvPr id="987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514" y="1688531"/>
            <a:ext cx="6756400" cy="214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294359" y="3916320"/>
            <a:ext cx="4572000" cy="2554545"/>
          </a:xfrm>
          <a:prstGeom prst="rect">
            <a:avLst/>
          </a:prstGeom>
        </p:spPr>
        <p:txBody>
          <a:bodyPr>
            <a:spAutoFit/>
          </a:bodyPr>
          <a:lstStyle/>
          <a:p>
            <a:r>
              <a:rPr lang="en-US" sz="1600" dirty="0"/>
              <a:t>A data frame with 71 observations on the following 10 variables. </a:t>
            </a:r>
          </a:p>
          <a:p>
            <a:pPr marL="342900" indent="-342900">
              <a:buFont typeface="+mj-lt"/>
              <a:buAutoNum type="arabicPeriod"/>
            </a:pPr>
            <a:r>
              <a:rPr lang="en-US" sz="1600" dirty="0"/>
              <a:t>Age--age in years. </a:t>
            </a:r>
          </a:p>
          <a:p>
            <a:pPr marL="342900" indent="-342900">
              <a:buFont typeface="+mj-lt"/>
              <a:buAutoNum type="arabicPeriod"/>
            </a:pPr>
            <a:r>
              <a:rPr lang="en-US" sz="1600" dirty="0" err="1"/>
              <a:t>DEXfat</a:t>
            </a:r>
            <a:r>
              <a:rPr lang="en-US" sz="1600" dirty="0"/>
              <a:t>--body fat measured by DXA, </a:t>
            </a:r>
          </a:p>
          <a:p>
            <a:pPr marL="342900" indent="-342900">
              <a:buFont typeface="+mj-lt"/>
              <a:buAutoNum type="arabicPeriod"/>
            </a:pPr>
            <a:r>
              <a:rPr lang="en-US" sz="1600" dirty="0" err="1"/>
              <a:t>Waistcirc</a:t>
            </a:r>
            <a:r>
              <a:rPr lang="en-US" sz="1600" dirty="0"/>
              <a:t>--waist circumference. </a:t>
            </a:r>
          </a:p>
          <a:p>
            <a:pPr marL="342900" indent="-342900">
              <a:buFont typeface="+mj-lt"/>
              <a:buAutoNum type="arabicPeriod"/>
            </a:pPr>
            <a:r>
              <a:rPr lang="en-US" sz="1600" dirty="0" err="1"/>
              <a:t>Hipcirc</a:t>
            </a:r>
            <a:r>
              <a:rPr lang="en-US" sz="1600" dirty="0"/>
              <a:t>--hip circumference. </a:t>
            </a:r>
          </a:p>
          <a:p>
            <a:pPr marL="342900" indent="-342900">
              <a:buFont typeface="+mj-lt"/>
              <a:buAutoNum type="arabicPeriod"/>
            </a:pPr>
            <a:r>
              <a:rPr lang="en-US" sz="1600" dirty="0" err="1"/>
              <a:t>Elbowbreadth</a:t>
            </a:r>
            <a:r>
              <a:rPr lang="en-US" sz="1600" dirty="0"/>
              <a:t>--breadth of the elbow. </a:t>
            </a:r>
          </a:p>
          <a:p>
            <a:pPr marL="342900" indent="-342900">
              <a:buFont typeface="+mj-lt"/>
              <a:buAutoNum type="arabicPeriod" startAt="6"/>
            </a:pPr>
            <a:r>
              <a:rPr lang="en-US" sz="1600" dirty="0" err="1"/>
              <a:t>Kneebreadth</a:t>
            </a:r>
            <a:r>
              <a:rPr lang="en-US" sz="1600" dirty="0"/>
              <a:t>--breadth of the knee. </a:t>
            </a:r>
          </a:p>
          <a:p>
            <a:r>
              <a:rPr lang="en-US" sz="1600" dirty="0"/>
              <a:t>7-10.  Anthro3a-4--sum of logarithm of three anthropometric measurements.</a:t>
            </a:r>
          </a:p>
        </p:txBody>
      </p:sp>
      <p:pic>
        <p:nvPicPr>
          <p:cNvPr id="987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078" y="1414553"/>
            <a:ext cx="2268683" cy="25017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0980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943DC9-8D48-496E-8BD5-972F508056EE}" type="datetime4">
              <a:rPr lang="en-US"/>
              <a:pPr/>
              <a:t>February 27, 2017</a:t>
            </a:fld>
            <a:endParaRPr lang="en-US"/>
          </a:p>
        </p:txBody>
      </p:sp>
      <p:sp>
        <p:nvSpPr>
          <p:cNvPr id="6" name="Slide Number Placeholder 5"/>
          <p:cNvSpPr>
            <a:spLocks noGrp="1"/>
          </p:cNvSpPr>
          <p:nvPr>
            <p:ph type="sldNum" sz="quarter" idx="12"/>
          </p:nvPr>
        </p:nvSpPr>
        <p:spPr/>
        <p:txBody>
          <a:bodyPr/>
          <a:lstStyle/>
          <a:p>
            <a:fld id="{99BEBD78-510C-4040-97E5-044A644DE410}" type="slidenum">
              <a:rPr lang="en-US"/>
              <a:pPr/>
              <a:t>76</a:t>
            </a:fld>
            <a:endParaRPr lang="en-US"/>
          </a:p>
        </p:txBody>
      </p:sp>
      <p:sp>
        <p:nvSpPr>
          <p:cNvPr id="1374210" name="Rectangle 2"/>
          <p:cNvSpPr>
            <a:spLocks noGrp="1" noChangeArrowheads="1"/>
          </p:cNvSpPr>
          <p:nvPr>
            <p:ph type="title" idx="4294967295"/>
          </p:nvPr>
        </p:nvSpPr>
        <p:spPr>
          <a:xfrm>
            <a:off x="651164" y="750889"/>
            <a:ext cx="7807036" cy="860198"/>
          </a:xfrm>
          <a:noFill/>
          <a:ln/>
        </p:spPr>
        <p:txBody>
          <a:bodyPr lIns="92075" tIns="46038" rIns="92075" bIns="46038" anchor="ctr">
            <a:noAutofit/>
          </a:bodyPr>
          <a:lstStyle/>
          <a:p>
            <a:r>
              <a:rPr lang="en-US" sz="3600" b="1" dirty="0"/>
              <a:t>Example1: Generalized Linear Modeling</a:t>
            </a:r>
          </a:p>
        </p:txBody>
      </p:sp>
      <p:pic>
        <p:nvPicPr>
          <p:cNvPr id="1086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96" y="1779105"/>
            <a:ext cx="5117682" cy="3682724"/>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1086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638" y="3620467"/>
            <a:ext cx="4559162" cy="28862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3142638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943DC9-8D48-496E-8BD5-972F508056EE}" type="datetime4">
              <a:rPr lang="en-US"/>
              <a:pPr/>
              <a:t>February 27, 2017</a:t>
            </a:fld>
            <a:endParaRPr lang="en-US"/>
          </a:p>
        </p:txBody>
      </p:sp>
      <p:sp>
        <p:nvSpPr>
          <p:cNvPr id="6" name="Slide Number Placeholder 5"/>
          <p:cNvSpPr>
            <a:spLocks noGrp="1"/>
          </p:cNvSpPr>
          <p:nvPr>
            <p:ph type="sldNum" sz="quarter" idx="12"/>
          </p:nvPr>
        </p:nvSpPr>
        <p:spPr/>
        <p:txBody>
          <a:bodyPr/>
          <a:lstStyle/>
          <a:p>
            <a:fld id="{99BEBD78-510C-4040-97E5-044A644DE410}" type="slidenum">
              <a:rPr lang="en-US"/>
              <a:pPr/>
              <a:t>77</a:t>
            </a:fld>
            <a:endParaRPr lang="en-US"/>
          </a:p>
        </p:txBody>
      </p:sp>
      <p:sp>
        <p:nvSpPr>
          <p:cNvPr id="1374210" name="Rectangle 2"/>
          <p:cNvSpPr>
            <a:spLocks noGrp="1" noChangeArrowheads="1"/>
          </p:cNvSpPr>
          <p:nvPr>
            <p:ph type="title" idx="4294967295"/>
          </p:nvPr>
        </p:nvSpPr>
        <p:spPr>
          <a:xfrm>
            <a:off x="651164" y="750889"/>
            <a:ext cx="7807036" cy="860198"/>
          </a:xfrm>
          <a:noFill/>
          <a:ln/>
        </p:spPr>
        <p:txBody>
          <a:bodyPr lIns="92075" tIns="46038" rIns="92075" bIns="46038" anchor="ctr">
            <a:noAutofit/>
          </a:bodyPr>
          <a:lstStyle/>
          <a:p>
            <a:r>
              <a:rPr lang="en-US" sz="3600" b="1" dirty="0"/>
              <a:t>Example1: Generalized Linear Modeling</a:t>
            </a:r>
          </a:p>
        </p:txBody>
      </p:sp>
      <p:pic>
        <p:nvPicPr>
          <p:cNvPr id="1087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64" y="1789043"/>
            <a:ext cx="4504376" cy="3163267"/>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1087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7096" y="3626885"/>
            <a:ext cx="4892208" cy="23327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7053456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78</a:t>
            </a:fld>
            <a:endParaRPr lang="en-US"/>
          </a:p>
        </p:txBody>
      </p:sp>
      <p:sp>
        <p:nvSpPr>
          <p:cNvPr id="4" name="Title 3"/>
          <p:cNvSpPr>
            <a:spLocks noGrp="1"/>
          </p:cNvSpPr>
          <p:nvPr>
            <p:ph type="title" idx="4294967295"/>
          </p:nvPr>
        </p:nvSpPr>
        <p:spPr>
          <a:xfrm>
            <a:off x="857251" y="753633"/>
            <a:ext cx="7391400" cy="860198"/>
          </a:xfrm>
        </p:spPr>
        <p:txBody>
          <a:bodyPr>
            <a:normAutofit/>
          </a:bodyPr>
          <a:lstStyle/>
          <a:p>
            <a:r>
              <a:rPr lang="en-US" sz="4000" b="1" dirty="0"/>
              <a:t>The Example Datasets</a:t>
            </a:r>
          </a:p>
        </p:txBody>
      </p:sp>
      <p:pic>
        <p:nvPicPr>
          <p:cNvPr id="1082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1" y="2185433"/>
            <a:ext cx="4145564" cy="22468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857251" y="1765300"/>
            <a:ext cx="2852063" cy="369332"/>
          </a:xfrm>
          <a:prstGeom prst="rect">
            <a:avLst/>
          </a:prstGeom>
          <a:noFill/>
        </p:spPr>
        <p:txBody>
          <a:bodyPr wrap="none" rtlCol="0">
            <a:spAutoFit/>
          </a:bodyPr>
          <a:lstStyle/>
          <a:p>
            <a:r>
              <a:rPr lang="en-US" b="1" dirty="0"/>
              <a:t>Prostate Cancer Dataset</a:t>
            </a:r>
          </a:p>
        </p:txBody>
      </p:sp>
      <p:sp>
        <p:nvSpPr>
          <p:cNvPr id="9" name="Rectangle 8"/>
          <p:cNvSpPr/>
          <p:nvPr/>
        </p:nvSpPr>
        <p:spPr>
          <a:xfrm>
            <a:off x="5170005" y="2021681"/>
            <a:ext cx="3606247" cy="2031325"/>
          </a:xfrm>
          <a:prstGeom prst="rect">
            <a:avLst/>
          </a:prstGeom>
        </p:spPr>
        <p:txBody>
          <a:bodyPr wrap="square">
            <a:spAutoFit/>
          </a:bodyPr>
          <a:lstStyle/>
          <a:p>
            <a:r>
              <a:rPr lang="en-US" dirty="0"/>
              <a:t>The prostate cancer data set comes from a study by Dr. Donn Young at The Ohio State University Comprehensive Cancer Center of patients with varying degrees of prostate cancer. </a:t>
            </a:r>
          </a:p>
        </p:txBody>
      </p:sp>
      <p:sp>
        <p:nvSpPr>
          <p:cNvPr id="10" name="Rectangle 9"/>
          <p:cNvSpPr/>
          <p:nvPr/>
        </p:nvSpPr>
        <p:spPr>
          <a:xfrm>
            <a:off x="747918" y="4568259"/>
            <a:ext cx="5185743" cy="1754326"/>
          </a:xfrm>
          <a:prstGeom prst="rect">
            <a:avLst/>
          </a:prstGeom>
        </p:spPr>
        <p:txBody>
          <a:bodyPr wrap="square">
            <a:spAutoFit/>
          </a:bodyPr>
          <a:lstStyle/>
          <a:p>
            <a:r>
              <a:rPr lang="en-US" dirty="0"/>
              <a:t>The relevant columns are CAPSULE (binary variable indicating tumor penetration of prostatic capsule), AGE (in years), RACE (1 = white, 2 = black), PSA (prostatic-specific antigen value), and GLEASON (total </a:t>
            </a:r>
            <a:r>
              <a:rPr lang="en-US" dirty="0" err="1"/>
              <a:t>gleason</a:t>
            </a:r>
            <a:r>
              <a:rPr lang="en-US" dirty="0"/>
              <a:t> score, indicating how aggressive the cancer is). </a:t>
            </a:r>
          </a:p>
        </p:txBody>
      </p:sp>
      <p:pic>
        <p:nvPicPr>
          <p:cNvPr id="1082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860" y="3794589"/>
            <a:ext cx="2218296" cy="221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14070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943DC9-8D48-496E-8BD5-972F508056EE}" type="datetime4">
              <a:rPr lang="en-US"/>
              <a:pPr/>
              <a:t>February 27, 2017</a:t>
            </a:fld>
            <a:endParaRPr lang="en-US"/>
          </a:p>
        </p:txBody>
      </p:sp>
      <p:sp>
        <p:nvSpPr>
          <p:cNvPr id="6" name="Slide Number Placeholder 5"/>
          <p:cNvSpPr>
            <a:spLocks noGrp="1"/>
          </p:cNvSpPr>
          <p:nvPr>
            <p:ph type="sldNum" sz="quarter" idx="12"/>
          </p:nvPr>
        </p:nvSpPr>
        <p:spPr/>
        <p:txBody>
          <a:bodyPr/>
          <a:lstStyle/>
          <a:p>
            <a:fld id="{99BEBD78-510C-4040-97E5-044A644DE410}" type="slidenum">
              <a:rPr lang="en-US"/>
              <a:pPr/>
              <a:t>79</a:t>
            </a:fld>
            <a:endParaRPr lang="en-US"/>
          </a:p>
        </p:txBody>
      </p:sp>
      <p:sp>
        <p:nvSpPr>
          <p:cNvPr id="1374210" name="Rectangle 2"/>
          <p:cNvSpPr>
            <a:spLocks noGrp="1" noChangeArrowheads="1"/>
          </p:cNvSpPr>
          <p:nvPr>
            <p:ph type="title" idx="4294967295"/>
          </p:nvPr>
        </p:nvSpPr>
        <p:spPr>
          <a:xfrm>
            <a:off x="651164" y="750889"/>
            <a:ext cx="7807036" cy="860198"/>
          </a:xfrm>
          <a:noFill/>
          <a:ln/>
        </p:spPr>
        <p:txBody>
          <a:bodyPr lIns="92075" tIns="46038" rIns="92075" bIns="46038" anchor="ctr">
            <a:noAutofit/>
          </a:bodyPr>
          <a:lstStyle/>
          <a:p>
            <a:r>
              <a:rPr lang="en-US" sz="3600" b="1" dirty="0"/>
              <a:t>Example2: Generalized Linear Modeling with h2o</a:t>
            </a:r>
          </a:p>
        </p:txBody>
      </p:sp>
      <p:pic>
        <p:nvPicPr>
          <p:cNvPr id="1088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46275"/>
            <a:ext cx="7010400" cy="2965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3660349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857251" y="667759"/>
            <a:ext cx="8055840" cy="860198"/>
          </a:xfrm>
        </p:spPr>
        <p:txBody>
          <a:bodyPr>
            <a:noAutofit/>
          </a:bodyPr>
          <a:lstStyle/>
          <a:p>
            <a:r>
              <a:rPr lang="en-US" sz="3200" b="1" dirty="0">
                <a:solidFill>
                  <a:schemeClr val="accent1">
                    <a:lumMod val="75000"/>
                  </a:schemeClr>
                </a:solidFill>
              </a:rPr>
              <a:t>Welcome Back!</a:t>
            </a:r>
            <a:br>
              <a:rPr lang="en-US" sz="3200" b="1" dirty="0">
                <a:solidFill>
                  <a:schemeClr val="accent1">
                    <a:lumMod val="75000"/>
                  </a:schemeClr>
                </a:solidFill>
              </a:rPr>
            </a:br>
            <a:r>
              <a:rPr lang="en-US" sz="3200" b="1" dirty="0">
                <a:solidFill>
                  <a:schemeClr val="accent1">
                    <a:lumMod val="75000"/>
                  </a:schemeClr>
                </a:solidFill>
              </a:rPr>
              <a:t>Classifier Evaluation: Confusion Matrix</a:t>
            </a:r>
          </a:p>
        </p:txBody>
      </p:sp>
      <p:graphicFrame>
        <p:nvGraphicFramePr>
          <p:cNvPr id="61519" name="Group 79"/>
          <p:cNvGraphicFramePr>
            <a:graphicFrameLocks noGrp="1"/>
          </p:cNvGraphicFramePr>
          <p:nvPr>
            <p:ph sz="half" idx="4294967295"/>
          </p:nvPr>
        </p:nvGraphicFramePr>
        <p:xfrm>
          <a:off x="845128" y="3883064"/>
          <a:ext cx="7945591" cy="1608966"/>
        </p:xfrm>
        <a:graphic>
          <a:graphicData uri="http://schemas.openxmlformats.org/drawingml/2006/table">
            <a:tbl>
              <a:tblPr/>
              <a:tblGrid>
                <a:gridCol w="2770098">
                  <a:extLst>
                    <a:ext uri="{9D8B030D-6E8A-4147-A177-3AD203B41FA5}">
                      <a16:colId xmlns:a16="http://schemas.microsoft.com/office/drawing/2014/main" val="20000"/>
                    </a:ext>
                  </a:extLst>
                </a:gridCol>
                <a:gridCol w="2017565">
                  <a:extLst>
                    <a:ext uri="{9D8B030D-6E8A-4147-A177-3AD203B41FA5}">
                      <a16:colId xmlns:a16="http://schemas.microsoft.com/office/drawing/2014/main" val="20001"/>
                    </a:ext>
                  </a:extLst>
                </a:gridCol>
                <a:gridCol w="2017565">
                  <a:extLst>
                    <a:ext uri="{9D8B030D-6E8A-4147-A177-3AD203B41FA5}">
                      <a16:colId xmlns:a16="http://schemas.microsoft.com/office/drawing/2014/main" val="20002"/>
                    </a:ext>
                  </a:extLst>
                </a:gridCol>
                <a:gridCol w="1140363">
                  <a:extLst>
                    <a:ext uri="{9D8B030D-6E8A-4147-A177-3AD203B41FA5}">
                      <a16:colId xmlns:a16="http://schemas.microsoft.com/office/drawing/2014/main" val="20003"/>
                    </a:ext>
                  </a:extLst>
                </a:gridCol>
              </a:tblGrid>
              <a:tr h="57064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Actual class\Predicted class</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buy_computer =  yes</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buy_computer = no</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Total</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2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buy_computer = yes</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mj-lt"/>
                        </a:rPr>
                        <a:t>6954</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mj-lt"/>
                        </a:rPr>
                        <a:t>46</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7000</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buy_computer = no</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mj-lt"/>
                        </a:rPr>
                        <a:t>412</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mj-lt"/>
                        </a:rPr>
                        <a:t>2588</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3000</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Total</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7366</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2634</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mj-lt"/>
                        </a:rPr>
                        <a:t>10000</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2254" name="Rectangle 63"/>
          <p:cNvSpPr>
            <a:spLocks noGrp="1" noChangeArrowheads="1"/>
          </p:cNvSpPr>
          <p:nvPr>
            <p:ph type="body" sz="half" idx="4294967295"/>
          </p:nvPr>
        </p:nvSpPr>
        <p:spPr>
          <a:xfrm>
            <a:off x="789735" y="5538360"/>
            <a:ext cx="7793160" cy="938640"/>
          </a:xfrm>
        </p:spPr>
        <p:txBody>
          <a:bodyPr>
            <a:normAutofit/>
          </a:bodyPr>
          <a:lstStyle/>
          <a:p>
            <a:pPr>
              <a:lnSpc>
                <a:spcPct val="90000"/>
              </a:lnSpc>
            </a:pPr>
            <a:r>
              <a:rPr lang="en-US" sz="1800" dirty="0"/>
              <a:t>Given</a:t>
            </a:r>
            <a:r>
              <a:rPr lang="en-US" sz="1800" i="1" dirty="0"/>
              <a:t> m</a:t>
            </a:r>
            <a:r>
              <a:rPr lang="en-US" sz="1800" dirty="0"/>
              <a:t> classes, an entry, </a:t>
            </a:r>
            <a:r>
              <a:rPr lang="en-US" sz="1800" b="1" i="1" dirty="0" err="1"/>
              <a:t>CM</a:t>
            </a:r>
            <a:r>
              <a:rPr lang="en-US" sz="1800" b="1" i="1" baseline="-25000" dirty="0" err="1"/>
              <a:t>i,j</a:t>
            </a:r>
            <a:r>
              <a:rPr lang="en-US" sz="1800" b="1" baseline="-25000" dirty="0"/>
              <a:t> </a:t>
            </a:r>
            <a:r>
              <a:rPr lang="en-US" sz="1800" dirty="0"/>
              <a:t> in a </a:t>
            </a:r>
            <a:r>
              <a:rPr lang="en-US" sz="1800" b="1" dirty="0"/>
              <a:t>confusion matrix</a:t>
            </a:r>
            <a:r>
              <a:rPr lang="en-US" sz="1800" dirty="0"/>
              <a:t> indicates # of tuples in class </a:t>
            </a:r>
            <a:r>
              <a:rPr lang="en-US" sz="1800" i="1" dirty="0" err="1"/>
              <a:t>i</a:t>
            </a:r>
            <a:r>
              <a:rPr lang="en-US" sz="1800" dirty="0"/>
              <a:t>  that were labeled by the classifier as class </a:t>
            </a:r>
            <a:r>
              <a:rPr lang="en-US" sz="1800" i="1" dirty="0"/>
              <a:t>j</a:t>
            </a:r>
          </a:p>
          <a:p>
            <a:pPr>
              <a:lnSpc>
                <a:spcPct val="90000"/>
              </a:lnSpc>
            </a:pPr>
            <a:r>
              <a:rPr lang="en-US" sz="1800" dirty="0"/>
              <a:t>May have extra rows/columns to provide totals</a:t>
            </a:r>
          </a:p>
        </p:txBody>
      </p:sp>
      <p:sp>
        <p:nvSpPr>
          <p:cNvPr id="52255" name="Text Box 66"/>
          <p:cNvSpPr txBox="1">
            <a:spLocks noChangeArrowheads="1"/>
          </p:cNvSpPr>
          <p:nvPr/>
        </p:nvSpPr>
        <p:spPr bwMode="auto">
          <a:xfrm>
            <a:off x="768945" y="1717980"/>
            <a:ext cx="2608263" cy="369332"/>
          </a:xfrm>
          <a:prstGeom prst="rect">
            <a:avLst/>
          </a:prstGeom>
          <a:noFill/>
          <a:ln w="9525">
            <a:noFill/>
            <a:miter lim="800000"/>
            <a:headEnd/>
            <a:tailEnd/>
          </a:ln>
        </p:spPr>
        <p:txBody>
          <a:bodyPr>
            <a:spAutoFit/>
          </a:bodyPr>
          <a:lstStyle/>
          <a:p>
            <a:r>
              <a:rPr lang="en-US" b="1" dirty="0">
                <a:latin typeface="+mj-lt"/>
              </a:rPr>
              <a:t>Confusion Matrix:</a:t>
            </a:r>
          </a:p>
        </p:txBody>
      </p:sp>
      <p:graphicFrame>
        <p:nvGraphicFramePr>
          <p:cNvPr id="61517" name="Group 77"/>
          <p:cNvGraphicFramePr>
            <a:graphicFrameLocks noGrp="1"/>
          </p:cNvGraphicFramePr>
          <p:nvPr/>
        </p:nvGraphicFramePr>
        <p:xfrm>
          <a:off x="824355" y="2105905"/>
          <a:ext cx="7924800" cy="1235076"/>
        </p:xfrm>
        <a:graphic>
          <a:graphicData uri="http://schemas.openxmlformats.org/drawingml/2006/table">
            <a:tbl>
              <a:tblPr/>
              <a:tblGrid>
                <a:gridCol w="2895600">
                  <a:extLst>
                    <a:ext uri="{9D8B030D-6E8A-4147-A177-3AD203B41FA5}">
                      <a16:colId xmlns:a16="http://schemas.microsoft.com/office/drawing/2014/main" val="20000"/>
                    </a:ext>
                  </a:extLst>
                </a:gridCol>
                <a:gridCol w="2471738">
                  <a:extLst>
                    <a:ext uri="{9D8B030D-6E8A-4147-A177-3AD203B41FA5}">
                      <a16:colId xmlns:a16="http://schemas.microsoft.com/office/drawing/2014/main" val="20001"/>
                    </a:ext>
                  </a:extLst>
                </a:gridCol>
                <a:gridCol w="2557462">
                  <a:extLst>
                    <a:ext uri="{9D8B030D-6E8A-4147-A177-3AD203B41FA5}">
                      <a16:colId xmlns:a16="http://schemas.microsoft.com/office/drawing/2014/main" val="20002"/>
                    </a:ext>
                  </a:extLst>
                </a:gridCol>
              </a:tblGrid>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mj-lt"/>
                        </a:rPr>
                        <a:t>Actual class\Predicted class</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C</a:t>
                      </a:r>
                      <a:r>
                        <a:rPr kumimoji="0" lang="en-US" sz="1600" b="0" i="0" u="none" strike="noStrike" cap="none" normalizeH="0" baseline="-25000">
                          <a:ln>
                            <a:noFill/>
                          </a:ln>
                          <a:solidFill>
                            <a:schemeClr val="tx1"/>
                          </a:solidFill>
                          <a:effectLst/>
                          <a:latin typeface="+mj-lt"/>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 C</a:t>
                      </a:r>
                      <a:r>
                        <a:rPr kumimoji="0" lang="en-US" sz="1600" b="0" i="0" u="none" strike="noStrike" cap="none" normalizeH="0" baseline="-25000">
                          <a:ln>
                            <a:noFill/>
                          </a:ln>
                          <a:solidFill>
                            <a:schemeClr val="tx1"/>
                          </a:solidFill>
                          <a:effectLst/>
                          <a:latin typeface="+mj-lt"/>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C</a:t>
                      </a:r>
                      <a:r>
                        <a:rPr kumimoji="0" lang="en-US" sz="1600" b="0" i="0" u="none" strike="noStrike" cap="none" normalizeH="0" baseline="-25000">
                          <a:ln>
                            <a:noFill/>
                          </a:ln>
                          <a:solidFill>
                            <a:schemeClr val="tx1"/>
                          </a:solidFill>
                          <a:effectLst/>
                          <a:latin typeface="+mj-lt"/>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mj-lt"/>
                        </a:rPr>
                        <a:t>True Positives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mj-lt"/>
                        </a:rPr>
                        <a:t>False Negatives (FN)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 C</a:t>
                      </a:r>
                      <a:r>
                        <a:rPr kumimoji="0" lang="en-US" sz="1600" b="0" i="0" u="none" strike="noStrike" cap="none" normalizeH="0" baseline="-25000">
                          <a:ln>
                            <a:noFill/>
                          </a:ln>
                          <a:solidFill>
                            <a:schemeClr val="tx1"/>
                          </a:solidFill>
                          <a:effectLst/>
                          <a:latin typeface="+mj-lt"/>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mj-lt"/>
                        </a:rPr>
                        <a:t>False Positives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mj-lt"/>
                        </a:rPr>
                        <a:t>True Negatives (TN)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2274" name="Rectangle 78"/>
          <p:cNvSpPr>
            <a:spLocks noChangeArrowheads="1"/>
          </p:cNvSpPr>
          <p:nvPr/>
        </p:nvSpPr>
        <p:spPr bwMode="auto">
          <a:xfrm>
            <a:off x="789725" y="3497273"/>
            <a:ext cx="4104575" cy="369332"/>
          </a:xfrm>
          <a:prstGeom prst="rect">
            <a:avLst/>
          </a:prstGeom>
          <a:noFill/>
          <a:ln w="9525">
            <a:noFill/>
            <a:miter lim="800000"/>
            <a:headEnd/>
            <a:tailEnd/>
          </a:ln>
        </p:spPr>
        <p:txBody>
          <a:bodyPr wrap="square">
            <a:spAutoFit/>
          </a:bodyPr>
          <a:lstStyle/>
          <a:p>
            <a:r>
              <a:rPr lang="en-US" b="1" dirty="0"/>
              <a:t>Example of Confusion Matrix:</a:t>
            </a:r>
          </a:p>
        </p:txBody>
      </p:sp>
      <p:sp>
        <p:nvSpPr>
          <p:cNvPr id="52275" name="Slide Number Placeholder 7"/>
          <p:cNvSpPr txBox="1">
            <a:spLocks noGrp="1"/>
          </p:cNvSpPr>
          <p:nvPr/>
        </p:nvSpPr>
        <p:spPr bwMode="auto">
          <a:xfrm>
            <a:off x="7239000" y="6477000"/>
            <a:ext cx="1905000" cy="381000"/>
          </a:xfrm>
          <a:prstGeom prst="rect">
            <a:avLst/>
          </a:prstGeom>
          <a:noFill/>
          <a:ln w="9525">
            <a:noFill/>
            <a:miter lim="800000"/>
            <a:headEnd/>
            <a:tailEnd/>
          </a:ln>
        </p:spPr>
        <p:txBody>
          <a:bodyPr anchor="b"/>
          <a:lstStyle/>
          <a:p>
            <a:pPr algn="r"/>
            <a:fld id="{493ACBBB-C31B-4DD2-98F2-0E89B233D5EE}" type="slidenum">
              <a:rPr lang="en-US" sz="1200" b="1">
                <a:latin typeface="Calibri" pitchFamily="34" charset="0"/>
              </a:rPr>
              <a:pPr algn="r"/>
              <a:t>8</a:t>
            </a:fld>
            <a:endParaRPr lang="en-US" sz="1200" b="1">
              <a:latin typeface="Calibri" pitchFamily="34" charset="0"/>
            </a:endParaRPr>
          </a:p>
        </p:txBody>
      </p:sp>
    </p:spTree>
    <p:extLst>
      <p:ext uri="{BB962C8B-B14F-4D97-AF65-F5344CB8AC3E}">
        <p14:creationId xmlns:p14="http://schemas.microsoft.com/office/powerpoint/2010/main" val="323801290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Lab 3 in h2o: generalized linear modeling</a:t>
            </a:r>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80</a:t>
            </a:fld>
            <a:endParaRPr lang="en-US"/>
          </a:p>
        </p:txBody>
      </p:sp>
    </p:spTree>
    <p:extLst>
      <p:ext uri="{BB962C8B-B14F-4D97-AF65-F5344CB8AC3E}">
        <p14:creationId xmlns:p14="http://schemas.microsoft.com/office/powerpoint/2010/main" val="3551536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57251" y="750889"/>
            <a:ext cx="7391400" cy="860198"/>
          </a:xfrm>
        </p:spPr>
        <p:txBody>
          <a:bodyPr>
            <a:normAutofit fontScale="90000"/>
          </a:bodyPr>
          <a:lstStyle/>
          <a:p>
            <a:r>
              <a:rPr lang="en-US" sz="4000" b="1" dirty="0"/>
              <a:t>Generalized Linear Modeling in h2o (v. 3.10)</a:t>
            </a:r>
          </a:p>
        </p:txBody>
      </p:sp>
      <p:grpSp>
        <p:nvGrpSpPr>
          <p:cNvPr id="7" name="Group 6"/>
          <p:cNvGrpSpPr/>
          <p:nvPr/>
        </p:nvGrpSpPr>
        <p:grpSpPr>
          <a:xfrm>
            <a:off x="901868" y="1751151"/>
            <a:ext cx="3070622" cy="2167627"/>
            <a:chOff x="857251" y="1611087"/>
            <a:chExt cx="5865091" cy="414031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1" y="1611087"/>
              <a:ext cx="5865091" cy="41403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ounded Rectangle 5"/>
            <p:cNvSpPr/>
            <p:nvPr/>
          </p:nvSpPr>
          <p:spPr>
            <a:xfrm>
              <a:off x="4950690" y="4562763"/>
              <a:ext cx="1662545" cy="803563"/>
            </a:xfrm>
            <a:prstGeom prst="round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ight Arrow 2"/>
            <p:cNvSpPr/>
            <p:nvPr/>
          </p:nvSpPr>
          <p:spPr>
            <a:xfrm rot="20097282">
              <a:off x="4076125" y="5227781"/>
              <a:ext cx="978408" cy="484632"/>
            </a:xfrm>
            <a:prstGeom prst="rightArrow">
              <a:avLst/>
            </a:prstGeom>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562169" y="1758299"/>
            <a:ext cx="2055441" cy="3106111"/>
            <a:chOff x="5100350" y="1751151"/>
            <a:chExt cx="2055441" cy="3106111"/>
          </a:xfrm>
        </p:grpSpPr>
        <p:pic>
          <p:nvPicPr>
            <p:cNvPr id="1070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351" y="1751151"/>
              <a:ext cx="2055440" cy="310611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ounded Rectangle 9"/>
            <p:cNvSpPr/>
            <p:nvPr/>
          </p:nvSpPr>
          <p:spPr>
            <a:xfrm>
              <a:off x="5100350" y="2856786"/>
              <a:ext cx="1374339" cy="262700"/>
            </a:xfrm>
            <a:prstGeom prst="round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7051709" y="2849690"/>
            <a:ext cx="1538109" cy="923330"/>
          </a:xfrm>
          <a:prstGeom prst="rect">
            <a:avLst/>
          </a:prstGeom>
          <a:solidFill>
            <a:schemeClr val="bg1"/>
          </a:solidFill>
          <a:ln>
            <a:solidFill>
              <a:schemeClr val="accent1"/>
            </a:solidFill>
          </a:ln>
        </p:spPr>
        <p:txBody>
          <a:bodyPr wrap="square" rtlCol="0">
            <a:spAutoFit/>
          </a:bodyPr>
          <a:lstStyle/>
          <a:p>
            <a:r>
              <a:rPr lang="en-US" dirty="0"/>
              <a:t>Generalized Linear </a:t>
            </a:r>
            <a:r>
              <a:rPr lang="en-US" dirty="0" err="1"/>
              <a:t>Modeline</a:t>
            </a:r>
            <a:endParaRPr lang="en-US" dirty="0"/>
          </a:p>
        </p:txBody>
      </p:sp>
      <p:sp>
        <p:nvSpPr>
          <p:cNvPr id="11" name="Right Arrow 10"/>
          <p:cNvSpPr/>
          <p:nvPr/>
        </p:nvSpPr>
        <p:spPr>
          <a:xfrm rot="20749334">
            <a:off x="4083327" y="3276028"/>
            <a:ext cx="1394691" cy="2627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75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07" y="3646595"/>
            <a:ext cx="4942462" cy="28494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Curved Left Arrow 11"/>
          <p:cNvSpPr/>
          <p:nvPr/>
        </p:nvSpPr>
        <p:spPr>
          <a:xfrm rot="3667325">
            <a:off x="5295590" y="3202202"/>
            <a:ext cx="533160" cy="110368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48992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Old </a:t>
            </a:r>
            <a:r>
              <a:rPr lang="en-US" dirty="0" err="1"/>
              <a:t>weka</a:t>
            </a:r>
            <a:r>
              <a:rPr lang="en-US" dirty="0"/>
              <a:t> exercises</a:t>
            </a:r>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82</a:t>
            </a:fld>
            <a:endParaRPr lang="en-US"/>
          </a:p>
        </p:txBody>
      </p:sp>
    </p:spTree>
    <p:extLst>
      <p:ext uri="{BB962C8B-B14F-4D97-AF65-F5344CB8AC3E}">
        <p14:creationId xmlns:p14="http://schemas.microsoft.com/office/powerpoint/2010/main" val="2897502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WEKA</a:t>
            </a:r>
          </a:p>
        </p:txBody>
      </p:sp>
      <p:sp>
        <p:nvSpPr>
          <p:cNvPr id="6" name="Text Placeholder 5"/>
          <p:cNvSpPr>
            <a:spLocks noGrp="1"/>
          </p:cNvSpPr>
          <p:nvPr>
            <p:ph type="body" idx="1"/>
          </p:nvPr>
        </p:nvSpPr>
        <p:spPr/>
        <p:txBody>
          <a:bodyPr/>
          <a:lstStyle/>
          <a:p>
            <a:r>
              <a:rPr lang="en-US" dirty="0"/>
              <a:t>Lab_0:  Attribute Quality</a:t>
            </a:r>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83</a:t>
            </a:fld>
            <a:endParaRPr lang="en-US"/>
          </a:p>
        </p:txBody>
      </p:sp>
    </p:spTree>
    <p:extLst>
      <p:ext uri="{BB962C8B-B14F-4D97-AF65-F5344CB8AC3E}">
        <p14:creationId xmlns:p14="http://schemas.microsoft.com/office/powerpoint/2010/main" val="15355923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84</a:t>
            </a:fld>
            <a:endParaRPr lang="en-US"/>
          </a:p>
        </p:txBody>
      </p:sp>
      <p:sp>
        <p:nvSpPr>
          <p:cNvPr id="4" name="Title 3"/>
          <p:cNvSpPr>
            <a:spLocks noGrp="1"/>
          </p:cNvSpPr>
          <p:nvPr>
            <p:ph type="title" idx="4294967295"/>
          </p:nvPr>
        </p:nvSpPr>
        <p:spPr>
          <a:xfrm>
            <a:off x="857250" y="471406"/>
            <a:ext cx="7829550" cy="1143000"/>
          </a:xfrm>
        </p:spPr>
        <p:txBody>
          <a:bodyPr>
            <a:normAutofit/>
          </a:bodyPr>
          <a:lstStyle/>
          <a:p>
            <a:r>
              <a:rPr lang="en-US" sz="3600" b="1" dirty="0" err="1"/>
              <a:t>Weka</a:t>
            </a:r>
            <a:r>
              <a:rPr lang="en-US" sz="3600" b="1" dirty="0"/>
              <a:t> Explorer: Setting Up</a:t>
            </a:r>
          </a:p>
        </p:txBody>
      </p:sp>
      <p:grpSp>
        <p:nvGrpSpPr>
          <p:cNvPr id="5" name="Group 36"/>
          <p:cNvGrpSpPr/>
          <p:nvPr/>
        </p:nvGrpSpPr>
        <p:grpSpPr>
          <a:xfrm>
            <a:off x="781670" y="1845958"/>
            <a:ext cx="2720949" cy="1864076"/>
            <a:chOff x="241326" y="1905647"/>
            <a:chExt cx="2720949" cy="1864076"/>
          </a:xfrm>
        </p:grpSpPr>
        <p:pic>
          <p:nvPicPr>
            <p:cNvPr id="500738" name="Picture 2"/>
            <p:cNvPicPr>
              <a:picLocks noChangeAspect="1" noChangeArrowheads="1"/>
            </p:cNvPicPr>
            <p:nvPr/>
          </p:nvPicPr>
          <p:blipFill>
            <a:blip r:embed="rId2"/>
            <a:srcRect/>
            <a:stretch>
              <a:fillRect/>
            </a:stretch>
          </p:blipFill>
          <p:spPr bwMode="auto">
            <a:xfrm>
              <a:off x="241326" y="1905647"/>
              <a:ext cx="2720949" cy="1864076"/>
            </a:xfrm>
            <a:prstGeom prst="rect">
              <a:avLst/>
            </a:prstGeom>
            <a:noFill/>
            <a:ln w="9525">
              <a:noFill/>
              <a:miter lim="800000"/>
              <a:headEnd/>
              <a:tailEnd/>
            </a:ln>
          </p:spPr>
        </p:pic>
        <p:sp>
          <p:nvSpPr>
            <p:cNvPr id="8" name="Rounded Rectangle 7"/>
            <p:cNvSpPr/>
            <p:nvPr/>
          </p:nvSpPr>
          <p:spPr>
            <a:xfrm>
              <a:off x="2047875" y="2373609"/>
              <a:ext cx="768322" cy="352425"/>
            </a:xfrm>
            <a:prstGeom prst="roundRect">
              <a:avLst/>
            </a:prstGeom>
            <a:noFill/>
            <a:ln w="762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01763" name="Picture 3"/>
          <p:cNvPicPr>
            <a:picLocks noChangeAspect="1" noChangeArrowheads="1"/>
          </p:cNvPicPr>
          <p:nvPr/>
        </p:nvPicPr>
        <p:blipFill>
          <a:blip r:embed="rId3"/>
          <a:srcRect/>
          <a:stretch>
            <a:fillRect/>
          </a:stretch>
        </p:blipFill>
        <p:spPr bwMode="auto">
          <a:xfrm>
            <a:off x="3909803" y="1887523"/>
            <a:ext cx="4238081" cy="682665"/>
          </a:xfrm>
          <a:prstGeom prst="rect">
            <a:avLst/>
          </a:prstGeom>
          <a:noFill/>
          <a:ln w="3175">
            <a:solidFill>
              <a:schemeClr val="tx1"/>
            </a:solidFill>
            <a:miter lim="800000"/>
            <a:headEnd/>
            <a:tailEnd/>
          </a:ln>
        </p:spPr>
      </p:pic>
      <p:sp>
        <p:nvSpPr>
          <p:cNvPr id="25" name="TextBox 24"/>
          <p:cNvSpPr txBox="1"/>
          <p:nvPr/>
        </p:nvSpPr>
        <p:spPr>
          <a:xfrm>
            <a:off x="763404" y="3976255"/>
            <a:ext cx="3146399" cy="923330"/>
          </a:xfrm>
          <a:prstGeom prst="rect">
            <a:avLst/>
          </a:prstGeom>
          <a:noFill/>
        </p:spPr>
        <p:txBody>
          <a:bodyPr wrap="square" rtlCol="0">
            <a:spAutoFit/>
          </a:bodyPr>
          <a:lstStyle/>
          <a:p>
            <a:r>
              <a:rPr lang="en-US" dirty="0"/>
              <a:t>Open </a:t>
            </a:r>
            <a:r>
              <a:rPr lang="en-US" dirty="0" err="1"/>
              <a:t>Weka</a:t>
            </a:r>
            <a:r>
              <a:rPr lang="en-US" dirty="0"/>
              <a:t> Data file “weather-</a:t>
            </a:r>
            <a:r>
              <a:rPr lang="en-US" dirty="0" err="1"/>
              <a:t>nominal.arff</a:t>
            </a:r>
            <a:r>
              <a:rPr lang="en-US" dirty="0"/>
              <a:t>”</a:t>
            </a:r>
          </a:p>
          <a:p>
            <a:endParaRPr lang="en-US" dirty="0"/>
          </a:p>
        </p:txBody>
      </p:sp>
      <p:cxnSp>
        <p:nvCxnSpPr>
          <p:cNvPr id="30" name="Straight Arrow Connector 29"/>
          <p:cNvCxnSpPr>
            <a:stCxn id="8" idx="3"/>
            <a:endCxn id="501763" idx="1"/>
          </p:cNvCxnSpPr>
          <p:nvPr/>
        </p:nvCxnSpPr>
        <p:spPr>
          <a:xfrm flipV="1">
            <a:off x="3356541" y="2228856"/>
            <a:ext cx="553262" cy="261277"/>
          </a:xfrm>
          <a:prstGeom prst="straightConnector1">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046530" name="Picture 2"/>
          <p:cNvPicPr>
            <a:picLocks noChangeAspect="1" noChangeArrowheads="1"/>
          </p:cNvPicPr>
          <p:nvPr/>
        </p:nvPicPr>
        <p:blipFill>
          <a:blip r:embed="rId4"/>
          <a:srcRect/>
          <a:stretch>
            <a:fillRect/>
          </a:stretch>
        </p:blipFill>
        <p:spPr bwMode="auto">
          <a:xfrm>
            <a:off x="3909803" y="2666345"/>
            <a:ext cx="4540891" cy="3399992"/>
          </a:xfrm>
          <a:prstGeom prst="rect">
            <a:avLst/>
          </a:prstGeom>
          <a:noFill/>
          <a:ln w="9525">
            <a:noFill/>
            <a:miter lim="800000"/>
            <a:headEnd/>
            <a:tailEnd/>
          </a:ln>
        </p:spPr>
      </p:pic>
    </p:spTree>
    <p:extLst>
      <p:ext uri="{BB962C8B-B14F-4D97-AF65-F5344CB8AC3E}">
        <p14:creationId xmlns:p14="http://schemas.microsoft.com/office/powerpoint/2010/main" val="3547714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58982" y="471406"/>
            <a:ext cx="7827818" cy="1143000"/>
          </a:xfrm>
        </p:spPr>
        <p:txBody>
          <a:bodyPr>
            <a:normAutofit fontScale="90000"/>
          </a:bodyPr>
          <a:lstStyle/>
          <a:p>
            <a:r>
              <a:rPr lang="en-US" sz="3600" b="1" dirty="0" err="1"/>
              <a:t>Weka</a:t>
            </a:r>
            <a:r>
              <a:rPr lang="en-US" sz="3600" b="1" dirty="0"/>
              <a:t> Explorer:  Select Attributes Screen</a:t>
            </a:r>
          </a:p>
        </p:txBody>
      </p:sp>
      <p:sp>
        <p:nvSpPr>
          <p:cNvPr id="12" name="TextBox 11"/>
          <p:cNvSpPr txBox="1"/>
          <p:nvPr/>
        </p:nvSpPr>
        <p:spPr>
          <a:xfrm>
            <a:off x="401784" y="1745662"/>
            <a:ext cx="2646215" cy="2616101"/>
          </a:xfrm>
          <a:prstGeom prst="rect">
            <a:avLst/>
          </a:prstGeom>
          <a:noFill/>
        </p:spPr>
        <p:txBody>
          <a:bodyPr wrap="square" rtlCol="0">
            <a:spAutoFit/>
          </a:bodyPr>
          <a:lstStyle/>
          <a:p>
            <a:r>
              <a:rPr lang="en-US" b="1" dirty="0">
                <a:hlinkClick r:id="rId2"/>
              </a:rPr>
              <a:t>Available</a:t>
            </a:r>
            <a:r>
              <a:rPr lang="en-US" b="1" dirty="0"/>
              <a:t> Attribute Functions</a:t>
            </a:r>
            <a:endParaRPr lang="en-US" dirty="0"/>
          </a:p>
          <a:p>
            <a:pPr marL="274320" indent="-274320">
              <a:buFont typeface="Arial" pitchFamily="34" charset="0"/>
              <a:buChar char="•"/>
            </a:pPr>
            <a:r>
              <a:rPr lang="en-US" sz="1600" dirty="0"/>
              <a:t>Single attribute evaluators</a:t>
            </a:r>
          </a:p>
          <a:p>
            <a:pPr marL="274320" indent="-274320">
              <a:buFont typeface="Arial" pitchFamily="34" charset="0"/>
              <a:buChar char="•"/>
            </a:pPr>
            <a:r>
              <a:rPr lang="en-US" sz="1600" dirty="0"/>
              <a:t>Attribute subset evaluators</a:t>
            </a:r>
          </a:p>
          <a:p>
            <a:pPr marL="274320" indent="-274320">
              <a:buFont typeface="Arial" pitchFamily="34" charset="0"/>
              <a:buChar char="•"/>
            </a:pPr>
            <a:r>
              <a:rPr lang="en-US" sz="1600" dirty="0"/>
              <a:t>Attribute set evaluators</a:t>
            </a:r>
          </a:p>
          <a:p>
            <a:pPr marL="274320" indent="-274320"/>
            <a:endParaRPr lang="en-US" sz="1600" dirty="0"/>
          </a:p>
          <a:p>
            <a:pPr marL="274320"/>
            <a:r>
              <a:rPr lang="en-US" sz="1600" dirty="0"/>
              <a:t>Most of these are supervised!</a:t>
            </a:r>
          </a:p>
        </p:txBody>
      </p:sp>
      <p:sp>
        <p:nvSpPr>
          <p:cNvPr id="14" name="Curved Up Arrow 13"/>
          <p:cNvSpPr/>
          <p:nvPr/>
        </p:nvSpPr>
        <p:spPr>
          <a:xfrm rot="1989545">
            <a:off x="3606087" y="2559568"/>
            <a:ext cx="726126" cy="38084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47554" name="Picture 2"/>
          <p:cNvPicPr>
            <a:picLocks noChangeAspect="1" noChangeArrowheads="1"/>
          </p:cNvPicPr>
          <p:nvPr/>
        </p:nvPicPr>
        <p:blipFill>
          <a:blip r:embed="rId3"/>
          <a:srcRect/>
          <a:stretch>
            <a:fillRect/>
          </a:stretch>
        </p:blipFill>
        <p:spPr bwMode="auto">
          <a:xfrm>
            <a:off x="3047999" y="1919206"/>
            <a:ext cx="4981601" cy="3742459"/>
          </a:xfrm>
          <a:prstGeom prst="rect">
            <a:avLst/>
          </a:prstGeom>
          <a:noFill/>
          <a:ln w="9525">
            <a:noFill/>
            <a:miter lim="800000"/>
            <a:headEnd/>
            <a:tailEnd/>
          </a:ln>
        </p:spPr>
      </p:pic>
      <p:pic>
        <p:nvPicPr>
          <p:cNvPr id="1047555" name="Picture 3"/>
          <p:cNvPicPr>
            <a:picLocks noChangeAspect="1" noChangeArrowheads="1"/>
          </p:cNvPicPr>
          <p:nvPr/>
        </p:nvPicPr>
        <p:blipFill>
          <a:blip r:embed="rId4"/>
          <a:srcRect/>
          <a:stretch>
            <a:fillRect/>
          </a:stretch>
        </p:blipFill>
        <p:spPr bwMode="auto">
          <a:xfrm>
            <a:off x="5819347" y="1614406"/>
            <a:ext cx="2678689" cy="3855309"/>
          </a:xfrm>
          <a:prstGeom prst="rect">
            <a:avLst/>
          </a:prstGeom>
          <a:noFill/>
          <a:ln w="9525">
            <a:noFill/>
            <a:miter lim="800000"/>
            <a:headEnd/>
            <a:tailEnd/>
          </a:ln>
        </p:spPr>
      </p:pic>
      <p:pic>
        <p:nvPicPr>
          <p:cNvPr id="1047556" name="Picture 4"/>
          <p:cNvPicPr>
            <a:picLocks noChangeAspect="1" noChangeArrowheads="1"/>
          </p:cNvPicPr>
          <p:nvPr/>
        </p:nvPicPr>
        <p:blipFill>
          <a:blip r:embed="rId5"/>
          <a:srcRect/>
          <a:stretch>
            <a:fillRect/>
          </a:stretch>
        </p:blipFill>
        <p:spPr bwMode="auto">
          <a:xfrm>
            <a:off x="3230962" y="2917537"/>
            <a:ext cx="2292563" cy="3401868"/>
          </a:xfrm>
          <a:prstGeom prst="rect">
            <a:avLst/>
          </a:prstGeom>
          <a:noFill/>
          <a:ln w="9525">
            <a:noFill/>
            <a:miter lim="800000"/>
            <a:headEnd/>
            <a:tailEnd/>
          </a:ln>
        </p:spPr>
      </p:pic>
      <p:sp>
        <p:nvSpPr>
          <p:cNvPr id="11" name="Curved Left Arrow 10"/>
          <p:cNvSpPr/>
          <p:nvPr/>
        </p:nvSpPr>
        <p:spPr>
          <a:xfrm rot="19531758">
            <a:off x="4138223" y="2520164"/>
            <a:ext cx="478042" cy="79474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ight Arrow 12"/>
          <p:cNvSpPr/>
          <p:nvPr/>
        </p:nvSpPr>
        <p:spPr>
          <a:xfrm rot="21139991">
            <a:off x="3955284" y="2202873"/>
            <a:ext cx="2071443" cy="251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86</a:t>
            </a:fld>
            <a:endParaRPr lang="en-US"/>
          </a:p>
        </p:txBody>
      </p:sp>
      <p:sp>
        <p:nvSpPr>
          <p:cNvPr id="4" name="Title 3"/>
          <p:cNvSpPr>
            <a:spLocks noGrp="1"/>
          </p:cNvSpPr>
          <p:nvPr>
            <p:ph type="title" idx="4294967295"/>
          </p:nvPr>
        </p:nvSpPr>
        <p:spPr>
          <a:xfrm>
            <a:off x="857251" y="653904"/>
            <a:ext cx="7391400" cy="860198"/>
          </a:xfrm>
        </p:spPr>
        <p:txBody>
          <a:bodyPr>
            <a:noAutofit/>
          </a:bodyPr>
          <a:lstStyle/>
          <a:p>
            <a:r>
              <a:rPr lang="en-US" sz="3600" b="1" dirty="0"/>
              <a:t>Available Attribute Evaluators and Methods</a:t>
            </a:r>
          </a:p>
        </p:txBody>
      </p:sp>
      <p:pic>
        <p:nvPicPr>
          <p:cNvPr id="1048578" name="Picture 2"/>
          <p:cNvPicPr>
            <a:picLocks noChangeAspect="1" noChangeArrowheads="1"/>
          </p:cNvPicPr>
          <p:nvPr/>
        </p:nvPicPr>
        <p:blipFill>
          <a:blip r:embed="rId2"/>
          <a:srcRect/>
          <a:stretch>
            <a:fillRect/>
          </a:stretch>
        </p:blipFill>
        <p:spPr bwMode="auto">
          <a:xfrm>
            <a:off x="988641" y="1821007"/>
            <a:ext cx="3204318" cy="4535343"/>
          </a:xfrm>
          <a:prstGeom prst="rect">
            <a:avLst/>
          </a:prstGeom>
          <a:noFill/>
          <a:ln w="9525">
            <a:noFill/>
            <a:miter lim="800000"/>
            <a:headEnd/>
            <a:tailEnd/>
          </a:ln>
        </p:spPr>
      </p:pic>
      <p:pic>
        <p:nvPicPr>
          <p:cNvPr id="1048579" name="Picture 3"/>
          <p:cNvPicPr>
            <a:picLocks noChangeAspect="1" noChangeArrowheads="1"/>
          </p:cNvPicPr>
          <p:nvPr/>
        </p:nvPicPr>
        <p:blipFill>
          <a:blip r:embed="rId3"/>
          <a:srcRect/>
          <a:stretch>
            <a:fillRect/>
          </a:stretch>
        </p:blipFill>
        <p:spPr bwMode="auto">
          <a:xfrm>
            <a:off x="4192959" y="1807152"/>
            <a:ext cx="3743325" cy="416242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9604" name="Picture 4"/>
          <p:cNvPicPr>
            <a:picLocks noChangeAspect="1" noChangeArrowheads="1"/>
          </p:cNvPicPr>
          <p:nvPr/>
        </p:nvPicPr>
        <p:blipFill>
          <a:blip r:embed="rId2"/>
          <a:srcRect/>
          <a:stretch>
            <a:fillRect/>
          </a:stretch>
        </p:blipFill>
        <p:spPr bwMode="auto">
          <a:xfrm>
            <a:off x="1436111" y="1680362"/>
            <a:ext cx="6225453" cy="4671033"/>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87</a:t>
            </a:fld>
            <a:endParaRPr lang="en-US"/>
          </a:p>
        </p:txBody>
      </p:sp>
      <p:sp>
        <p:nvSpPr>
          <p:cNvPr id="4" name="Title 3"/>
          <p:cNvSpPr>
            <a:spLocks noGrp="1"/>
          </p:cNvSpPr>
          <p:nvPr>
            <p:ph type="title" idx="4294967295"/>
          </p:nvPr>
        </p:nvSpPr>
        <p:spPr>
          <a:xfrm>
            <a:off x="857251" y="695469"/>
            <a:ext cx="7391400" cy="860198"/>
          </a:xfrm>
        </p:spPr>
        <p:txBody>
          <a:bodyPr>
            <a:normAutofit fontScale="90000"/>
          </a:bodyPr>
          <a:lstStyle/>
          <a:p>
            <a:r>
              <a:rPr lang="en-US" sz="3600" b="1" dirty="0"/>
              <a:t>Weather Dataset Attributes--</a:t>
            </a:r>
            <a:r>
              <a:rPr lang="en-US" sz="3600" b="1" dirty="0" err="1"/>
              <a:t>InformationGainAttributeEval</a:t>
            </a:r>
            <a:endParaRPr lang="en-US" sz="3600" b="1" dirty="0"/>
          </a:p>
        </p:txBody>
      </p:sp>
      <p:sp>
        <p:nvSpPr>
          <p:cNvPr id="6" name="TextBox 5"/>
          <p:cNvSpPr txBox="1"/>
          <p:nvPr/>
        </p:nvSpPr>
        <p:spPr>
          <a:xfrm>
            <a:off x="4170218" y="2126249"/>
            <a:ext cx="3006437" cy="523220"/>
          </a:xfrm>
          <a:prstGeom prst="rect">
            <a:avLst/>
          </a:prstGeom>
          <a:solidFill>
            <a:schemeClr val="bg1"/>
          </a:solidFill>
        </p:spPr>
        <p:txBody>
          <a:bodyPr wrap="square" rtlCol="0">
            <a:spAutoFit/>
          </a:bodyPr>
          <a:lstStyle/>
          <a:p>
            <a:r>
              <a:rPr lang="en-US" sz="1400" dirty="0" err="1"/>
              <a:t>InfoGainAttributeEval</a:t>
            </a:r>
            <a:r>
              <a:rPr lang="en-US" sz="1400" dirty="0"/>
              <a:t> sets Ranker Method automatically!</a:t>
            </a:r>
          </a:p>
        </p:txBody>
      </p:sp>
      <p:sp>
        <p:nvSpPr>
          <p:cNvPr id="8" name="Rounded Rectangle 7"/>
          <p:cNvSpPr/>
          <p:nvPr/>
        </p:nvSpPr>
        <p:spPr>
          <a:xfrm>
            <a:off x="1436110" y="2202875"/>
            <a:ext cx="2221489" cy="290513"/>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436110" y="2555951"/>
            <a:ext cx="2221489" cy="290513"/>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36111" y="3616471"/>
            <a:ext cx="1362508" cy="290513"/>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57200" y="3283525"/>
            <a:ext cx="978910" cy="646331"/>
          </a:xfrm>
          <a:prstGeom prst="rect">
            <a:avLst/>
          </a:prstGeom>
          <a:noFill/>
        </p:spPr>
        <p:txBody>
          <a:bodyPr wrap="square" rtlCol="0">
            <a:spAutoFit/>
          </a:bodyPr>
          <a:lstStyle/>
          <a:p>
            <a:r>
              <a:rPr lang="en-US" dirty="0"/>
              <a:t>Define class</a:t>
            </a:r>
          </a:p>
        </p:txBody>
      </p:sp>
      <p:sp>
        <p:nvSpPr>
          <p:cNvPr id="13" name="Rounded Rectangle 12"/>
          <p:cNvSpPr/>
          <p:nvPr/>
        </p:nvSpPr>
        <p:spPr>
          <a:xfrm>
            <a:off x="1436110" y="3906984"/>
            <a:ext cx="919163" cy="290513"/>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57201" y="3906984"/>
            <a:ext cx="978910" cy="646331"/>
          </a:xfrm>
          <a:prstGeom prst="rect">
            <a:avLst/>
          </a:prstGeom>
          <a:noFill/>
        </p:spPr>
        <p:txBody>
          <a:bodyPr wrap="square" rtlCol="0">
            <a:spAutoFit/>
          </a:bodyPr>
          <a:lstStyle/>
          <a:p>
            <a:r>
              <a:rPr lang="en-US" dirty="0"/>
              <a:t>Hit “Start’</a:t>
            </a:r>
          </a:p>
        </p:txBody>
      </p:sp>
      <p:sp>
        <p:nvSpPr>
          <p:cNvPr id="15" name="TextBox 14"/>
          <p:cNvSpPr txBox="1"/>
          <p:nvPr/>
        </p:nvSpPr>
        <p:spPr>
          <a:xfrm>
            <a:off x="5170454" y="4576741"/>
            <a:ext cx="2006202" cy="923330"/>
          </a:xfrm>
          <a:prstGeom prst="rect">
            <a:avLst/>
          </a:prstGeom>
          <a:noFill/>
        </p:spPr>
        <p:txBody>
          <a:bodyPr wrap="square" rtlCol="0">
            <a:spAutoFit/>
          </a:bodyPr>
          <a:lstStyle/>
          <a:p>
            <a:r>
              <a:rPr lang="en-US" dirty="0"/>
              <a:t>Ranks attributes by information gain</a:t>
            </a:r>
          </a:p>
        </p:txBody>
      </p:sp>
      <p:sp>
        <p:nvSpPr>
          <p:cNvPr id="16" name="Down Arrow 15"/>
          <p:cNvSpPr/>
          <p:nvPr/>
        </p:nvSpPr>
        <p:spPr>
          <a:xfrm rot="4972260">
            <a:off x="4710561" y="4718895"/>
            <a:ext cx="319923" cy="48074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49606" name="Picture 6"/>
          <p:cNvPicPr>
            <a:picLocks noChangeAspect="1" noChangeArrowheads="1"/>
          </p:cNvPicPr>
          <p:nvPr/>
        </p:nvPicPr>
        <p:blipFill>
          <a:blip r:embed="rId3"/>
          <a:srcRect/>
          <a:stretch>
            <a:fillRect/>
          </a:stretch>
        </p:blipFill>
        <p:spPr bwMode="auto">
          <a:xfrm>
            <a:off x="6030915" y="2611371"/>
            <a:ext cx="2655885" cy="956394"/>
          </a:xfrm>
          <a:prstGeom prst="rect">
            <a:avLst/>
          </a:prstGeom>
          <a:noFill/>
          <a:ln w="9525">
            <a:noFill/>
            <a:miter lim="800000"/>
            <a:headEnd/>
            <a:tailEnd/>
          </a:ln>
        </p:spPr>
      </p:pic>
      <p:sp>
        <p:nvSpPr>
          <p:cNvPr id="20" name="Curved Left Arrow 19"/>
          <p:cNvSpPr/>
          <p:nvPr/>
        </p:nvSpPr>
        <p:spPr>
          <a:xfrm rot="19370752">
            <a:off x="7077815" y="1901000"/>
            <a:ext cx="416801" cy="69293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88</a:t>
            </a:fld>
            <a:endParaRPr lang="en-US"/>
          </a:p>
        </p:txBody>
      </p:sp>
      <p:sp>
        <p:nvSpPr>
          <p:cNvPr id="5" name="Title 3"/>
          <p:cNvSpPr>
            <a:spLocks noGrp="1"/>
          </p:cNvSpPr>
          <p:nvPr>
            <p:ph type="title" idx="4294967295"/>
          </p:nvPr>
        </p:nvSpPr>
        <p:spPr>
          <a:xfrm>
            <a:off x="857251" y="695469"/>
            <a:ext cx="7391400" cy="860198"/>
          </a:xfrm>
        </p:spPr>
        <p:txBody>
          <a:bodyPr>
            <a:normAutofit fontScale="90000"/>
          </a:bodyPr>
          <a:lstStyle/>
          <a:p>
            <a:r>
              <a:rPr lang="en-US" sz="3600" b="1" dirty="0"/>
              <a:t>Weather Dataset Attributes--</a:t>
            </a:r>
            <a:r>
              <a:rPr lang="en-US" sz="3600" b="1" dirty="0" err="1"/>
              <a:t>GainRatioAttributeEval</a:t>
            </a:r>
            <a:endParaRPr lang="en-US" sz="3600" b="1" dirty="0"/>
          </a:p>
        </p:txBody>
      </p:sp>
      <p:pic>
        <p:nvPicPr>
          <p:cNvPr id="1050628" name="Picture 4"/>
          <p:cNvPicPr>
            <a:picLocks noChangeAspect="1" noChangeArrowheads="1"/>
          </p:cNvPicPr>
          <p:nvPr/>
        </p:nvPicPr>
        <p:blipFill>
          <a:blip r:embed="rId2"/>
          <a:srcRect/>
          <a:stretch>
            <a:fillRect/>
          </a:stretch>
        </p:blipFill>
        <p:spPr bwMode="auto">
          <a:xfrm>
            <a:off x="1713635" y="1727968"/>
            <a:ext cx="6155748" cy="4628382"/>
          </a:xfrm>
          <a:prstGeom prst="rect">
            <a:avLst/>
          </a:prstGeom>
          <a:noFill/>
          <a:ln w="9525">
            <a:noFill/>
            <a:miter lim="800000"/>
            <a:headEnd/>
            <a:tailEnd/>
          </a:ln>
        </p:spPr>
      </p:pic>
      <p:sp>
        <p:nvSpPr>
          <p:cNvPr id="9" name="TextBox 8"/>
          <p:cNvSpPr txBox="1"/>
          <p:nvPr/>
        </p:nvSpPr>
        <p:spPr>
          <a:xfrm>
            <a:off x="5170454" y="4576741"/>
            <a:ext cx="2006202" cy="923330"/>
          </a:xfrm>
          <a:prstGeom prst="rect">
            <a:avLst/>
          </a:prstGeom>
          <a:noFill/>
        </p:spPr>
        <p:txBody>
          <a:bodyPr wrap="square" rtlCol="0">
            <a:spAutoFit/>
          </a:bodyPr>
          <a:lstStyle/>
          <a:p>
            <a:r>
              <a:rPr lang="en-US" dirty="0"/>
              <a:t>Ranks attributes by gain ratio (see Witten </a:t>
            </a:r>
            <a:r>
              <a:rPr lang="en-US" dirty="0" err="1"/>
              <a:t>ch</a:t>
            </a:r>
            <a:r>
              <a:rPr lang="en-US" dirty="0"/>
              <a:t>. 6)</a:t>
            </a:r>
          </a:p>
        </p:txBody>
      </p:sp>
      <p:sp>
        <p:nvSpPr>
          <p:cNvPr id="10" name="Down Arrow 9"/>
          <p:cNvSpPr/>
          <p:nvPr/>
        </p:nvSpPr>
        <p:spPr>
          <a:xfrm rot="4972260">
            <a:off x="4710561" y="4718895"/>
            <a:ext cx="319923" cy="48074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89</a:t>
            </a:fld>
            <a:endParaRPr lang="en-US"/>
          </a:p>
        </p:txBody>
      </p:sp>
      <p:sp>
        <p:nvSpPr>
          <p:cNvPr id="4" name="Title 3"/>
          <p:cNvSpPr>
            <a:spLocks noGrp="1"/>
          </p:cNvSpPr>
          <p:nvPr>
            <p:ph type="title" idx="4294967295"/>
          </p:nvPr>
        </p:nvSpPr>
        <p:spPr>
          <a:xfrm>
            <a:off x="857250" y="817418"/>
            <a:ext cx="7829549" cy="796988"/>
          </a:xfrm>
        </p:spPr>
        <p:txBody>
          <a:bodyPr>
            <a:normAutofit/>
          </a:bodyPr>
          <a:lstStyle/>
          <a:p>
            <a:r>
              <a:rPr lang="en-US" sz="3600" b="1" dirty="0"/>
              <a:t>Lab Exercise</a:t>
            </a:r>
          </a:p>
        </p:txBody>
      </p:sp>
      <p:sp>
        <p:nvSpPr>
          <p:cNvPr id="5" name="TextBox 4"/>
          <p:cNvSpPr txBox="1"/>
          <p:nvPr/>
        </p:nvSpPr>
        <p:spPr>
          <a:xfrm>
            <a:off x="857251" y="1828795"/>
            <a:ext cx="7607876" cy="1200329"/>
          </a:xfrm>
          <a:prstGeom prst="rect">
            <a:avLst/>
          </a:prstGeom>
          <a:noFill/>
        </p:spPr>
        <p:txBody>
          <a:bodyPr wrap="square" rtlCol="0">
            <a:spAutoFit/>
          </a:bodyPr>
          <a:lstStyle/>
          <a:p>
            <a:pPr marL="342900" indent="-342900">
              <a:buFont typeface="+mj-lt"/>
              <a:buAutoNum type="arabicPeriod"/>
            </a:pPr>
            <a:r>
              <a:rPr lang="en-US" dirty="0"/>
              <a:t>Run Information Gain on the “segment” dataset—what is the attribute ranking?  Why?</a:t>
            </a:r>
          </a:p>
          <a:p>
            <a:pPr marL="342900" indent="-342900">
              <a:buFont typeface="+mj-lt"/>
              <a:buAutoNum type="arabicPeriod"/>
            </a:pPr>
            <a:r>
              <a:rPr lang="en-US" dirty="0"/>
              <a:t>Then run </a:t>
            </a:r>
            <a:r>
              <a:rPr lang="en-US" dirty="0" err="1"/>
              <a:t>GainRatio</a:t>
            </a:r>
            <a:r>
              <a:rPr lang="en-US" dirty="0"/>
              <a:t> on the “segment” dataset—what is the attribute ranking?  Why is it different from Information Gain?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895926" y="471406"/>
            <a:ext cx="7790874" cy="1143000"/>
          </a:xfrm>
        </p:spPr>
        <p:txBody>
          <a:bodyPr>
            <a:noAutofit/>
          </a:bodyPr>
          <a:lstStyle/>
          <a:p>
            <a:r>
              <a:rPr lang="en-US" sz="3200" b="1" dirty="0">
                <a:solidFill>
                  <a:schemeClr val="accent1">
                    <a:lumMod val="75000"/>
                  </a:schemeClr>
                </a:solidFill>
              </a:rPr>
              <a:t>Welcome Back!</a:t>
            </a:r>
            <a:br>
              <a:rPr lang="en-US" sz="3200" b="1" dirty="0">
                <a:solidFill>
                  <a:schemeClr val="accent1">
                    <a:lumMod val="75000"/>
                  </a:schemeClr>
                </a:solidFill>
              </a:rPr>
            </a:br>
            <a:r>
              <a:rPr lang="en-US" sz="3200" b="1" dirty="0">
                <a:solidFill>
                  <a:schemeClr val="accent1">
                    <a:lumMod val="75000"/>
                  </a:schemeClr>
                </a:solidFill>
              </a:rPr>
              <a:t>Classifier Evaluation</a:t>
            </a:r>
          </a:p>
        </p:txBody>
      </p:sp>
      <p:sp>
        <p:nvSpPr>
          <p:cNvPr id="53252" name="Rectangle 3"/>
          <p:cNvSpPr>
            <a:spLocks noChangeArrowheads="1"/>
          </p:cNvSpPr>
          <p:nvPr/>
        </p:nvSpPr>
        <p:spPr bwMode="auto">
          <a:xfrm>
            <a:off x="2872509" y="1704106"/>
            <a:ext cx="6012873" cy="2344882"/>
          </a:xfrm>
          <a:prstGeom prst="rect">
            <a:avLst/>
          </a:prstGeom>
          <a:noFill/>
          <a:ln w="9525">
            <a:noFill/>
            <a:miter lim="800000"/>
            <a:headEnd/>
            <a:tailEnd/>
          </a:ln>
        </p:spPr>
        <p:txBody>
          <a:bodyPr/>
          <a:lstStyle/>
          <a:p>
            <a:pPr marL="285750" indent="-285750">
              <a:spcBef>
                <a:spcPts val="0"/>
              </a:spcBef>
              <a:buFont typeface="Arial" panose="020B0604020202020204" pitchFamily="34" charset="0"/>
              <a:buChar char="•"/>
            </a:pPr>
            <a:r>
              <a:rPr lang="en-US" b="1" dirty="0">
                <a:solidFill>
                  <a:schemeClr val="accent1">
                    <a:lumMod val="75000"/>
                  </a:schemeClr>
                </a:solidFill>
              </a:rPr>
              <a:t>Classifier Accuracy</a:t>
            </a:r>
            <a:r>
              <a:rPr lang="en-US" b="1" dirty="0"/>
              <a:t>, </a:t>
            </a:r>
            <a:r>
              <a:rPr lang="en-US" dirty="0"/>
              <a:t>or recognition rate: percentage of test set tuples that are correctly classified</a:t>
            </a:r>
          </a:p>
          <a:p>
            <a:pPr lvl="1">
              <a:spcBef>
                <a:spcPts val="0"/>
              </a:spcBef>
              <a:buFont typeface="Wingdings" pitchFamily="2" charset="2"/>
              <a:buNone/>
            </a:pPr>
            <a:r>
              <a:rPr lang="en-US" b="1" dirty="0"/>
              <a:t>Accuracy = (TP + TN)/All</a:t>
            </a:r>
            <a:endParaRPr lang="en-US" dirty="0"/>
          </a:p>
          <a:p>
            <a:pPr marL="285750" indent="-285750">
              <a:spcBef>
                <a:spcPts val="0"/>
              </a:spcBef>
              <a:buFont typeface="Arial" panose="020B0604020202020204" pitchFamily="34" charset="0"/>
              <a:buChar char="•"/>
            </a:pPr>
            <a:r>
              <a:rPr lang="en-US" b="1" dirty="0">
                <a:solidFill>
                  <a:schemeClr val="accent1">
                    <a:lumMod val="75000"/>
                  </a:schemeClr>
                </a:solidFill>
              </a:rPr>
              <a:t>Error rate</a:t>
            </a:r>
            <a:r>
              <a:rPr lang="en-US" b="1" dirty="0"/>
              <a:t>:</a:t>
            </a:r>
            <a:r>
              <a:rPr lang="en-US" dirty="0"/>
              <a:t> </a:t>
            </a:r>
            <a:r>
              <a:rPr lang="en-US" i="1" dirty="0"/>
              <a:t>1 –</a:t>
            </a:r>
            <a:r>
              <a:rPr lang="en-US" dirty="0"/>
              <a:t> </a:t>
            </a:r>
            <a:r>
              <a:rPr lang="en-US" i="1" dirty="0"/>
              <a:t>accuracy</a:t>
            </a:r>
            <a:r>
              <a:rPr lang="en-US" dirty="0"/>
              <a:t>, or</a:t>
            </a:r>
          </a:p>
          <a:p>
            <a:pPr lvl="1">
              <a:spcBef>
                <a:spcPts val="0"/>
              </a:spcBef>
              <a:buFont typeface="Wingdings" pitchFamily="2" charset="2"/>
              <a:buNone/>
            </a:pPr>
            <a:r>
              <a:rPr lang="en-US" b="1" dirty="0"/>
              <a:t>Error rate = (FP + FN)/All</a:t>
            </a:r>
          </a:p>
          <a:p>
            <a:pPr marL="285750" indent="-285750" eaLnBrk="0" hangingPunct="0">
              <a:buClr>
                <a:schemeClr val="hlink"/>
              </a:buClr>
              <a:buSzPct val="127000"/>
              <a:buFont typeface="Arial" panose="020B0604020202020204" pitchFamily="34" charset="0"/>
              <a:buChar char="•"/>
            </a:pPr>
            <a:r>
              <a:rPr lang="en-US" b="1" dirty="0">
                <a:solidFill>
                  <a:schemeClr val="accent1">
                    <a:lumMod val="75000"/>
                  </a:schemeClr>
                </a:solidFill>
              </a:rPr>
              <a:t>Sensitivity</a:t>
            </a:r>
            <a:r>
              <a:rPr lang="en-US" dirty="0"/>
              <a:t>: True Positive recognition rate</a:t>
            </a:r>
          </a:p>
          <a:p>
            <a:pPr marL="742950" lvl="1" indent="-285750" eaLnBrk="0" hangingPunct="0">
              <a:buClr>
                <a:schemeClr val="folHlink"/>
              </a:buClr>
              <a:buSzPct val="127000"/>
              <a:buFont typeface="Arial" panose="020B0604020202020204" pitchFamily="34" charset="0"/>
              <a:buChar char="•"/>
            </a:pPr>
            <a:r>
              <a:rPr lang="en-US" b="1" dirty="0"/>
              <a:t>Sensitivity = TP/P</a:t>
            </a:r>
          </a:p>
          <a:p>
            <a:pPr marL="285750" indent="-285750" eaLnBrk="0" hangingPunct="0">
              <a:buClr>
                <a:schemeClr val="hlink"/>
              </a:buClr>
              <a:buSzPct val="127000"/>
              <a:buFont typeface="Arial" panose="020B0604020202020204" pitchFamily="34" charset="0"/>
              <a:buChar char="•"/>
            </a:pPr>
            <a:r>
              <a:rPr lang="en-US" b="1" dirty="0">
                <a:solidFill>
                  <a:schemeClr val="accent1">
                    <a:lumMod val="75000"/>
                  </a:schemeClr>
                </a:solidFill>
              </a:rPr>
              <a:t>Specificity</a:t>
            </a:r>
            <a:r>
              <a:rPr lang="en-US" dirty="0"/>
              <a:t>: True Negative recognition rate</a:t>
            </a:r>
          </a:p>
          <a:p>
            <a:pPr marL="742950" lvl="1" indent="-285750" eaLnBrk="0" hangingPunct="0">
              <a:buClr>
                <a:schemeClr val="folHlink"/>
              </a:buClr>
              <a:buSzPct val="127000"/>
              <a:buFont typeface="Arial" panose="020B0604020202020204" pitchFamily="34" charset="0"/>
              <a:buChar char="•"/>
            </a:pPr>
            <a:r>
              <a:rPr lang="en-US" b="1" dirty="0"/>
              <a:t>Specificity = TN/N</a:t>
            </a:r>
          </a:p>
        </p:txBody>
      </p:sp>
      <p:graphicFrame>
        <p:nvGraphicFramePr>
          <p:cNvPr id="62595" name="Group 131"/>
          <p:cNvGraphicFramePr>
            <a:graphicFrameLocks noGrp="1"/>
          </p:cNvGraphicFramePr>
          <p:nvPr>
            <p:extLst>
              <p:ext uri="{D42A27DB-BD31-4B8C-83A1-F6EECF244321}">
                <p14:modId xmlns:p14="http://schemas.microsoft.com/office/powerpoint/2010/main" val="2726653273"/>
              </p:ext>
            </p:extLst>
          </p:nvPr>
        </p:nvGraphicFramePr>
        <p:xfrm>
          <a:off x="895926" y="1713336"/>
          <a:ext cx="1905000" cy="1466852"/>
        </p:xfrm>
        <a:graphic>
          <a:graphicData uri="http://schemas.openxmlformats.org/drawingml/2006/table">
            <a:tbl>
              <a:tblPr/>
              <a:tblGrid>
                <a:gridCol w="533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tblGrid>
              <a:tr h="366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A\P</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C</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¬C</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C</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P</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¬C</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All</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3280" name="Slide Number Placeholder 7"/>
          <p:cNvSpPr txBox="1">
            <a:spLocks noGrp="1"/>
          </p:cNvSpPr>
          <p:nvPr/>
        </p:nvSpPr>
        <p:spPr bwMode="auto">
          <a:xfrm>
            <a:off x="7239000" y="6477000"/>
            <a:ext cx="1905000" cy="381000"/>
          </a:xfrm>
          <a:prstGeom prst="rect">
            <a:avLst/>
          </a:prstGeom>
          <a:noFill/>
          <a:ln w="9525">
            <a:noFill/>
            <a:miter lim="800000"/>
            <a:headEnd/>
            <a:tailEnd/>
          </a:ln>
        </p:spPr>
        <p:txBody>
          <a:bodyPr anchor="b"/>
          <a:lstStyle/>
          <a:p>
            <a:pPr algn="r"/>
            <a:fld id="{9677EF1E-AD1C-4BC0-9714-16D52721EDEB}" type="slidenum">
              <a:rPr lang="en-US" sz="1200" b="1">
                <a:latin typeface="Calibri" pitchFamily="34" charset="0"/>
              </a:rPr>
              <a:pPr algn="r"/>
              <a:t>9</a:t>
            </a:fld>
            <a:endParaRPr lang="en-US" sz="1200" b="1">
              <a:latin typeface="Calibri" pitchFamily="34" charset="0"/>
            </a:endParaRPr>
          </a:p>
        </p:txBody>
      </p:sp>
      <p:graphicFrame>
        <p:nvGraphicFramePr>
          <p:cNvPr id="7" name="Group 54"/>
          <p:cNvGraphicFramePr>
            <a:graphicFrameLocks noGrp="1"/>
          </p:cNvGraphicFramePr>
          <p:nvPr>
            <p:extLst>
              <p:ext uri="{D42A27DB-BD31-4B8C-83A1-F6EECF244321}">
                <p14:modId xmlns:p14="http://schemas.microsoft.com/office/powerpoint/2010/main" val="393851520"/>
              </p:ext>
            </p:extLst>
          </p:nvPr>
        </p:nvGraphicFramePr>
        <p:xfrm>
          <a:off x="606136" y="4372807"/>
          <a:ext cx="8194963" cy="1466852"/>
        </p:xfrm>
        <a:graphic>
          <a:graphicData uri="http://schemas.openxmlformats.org/drawingml/2006/table">
            <a:tbl>
              <a:tblPr/>
              <a:tblGrid>
                <a:gridCol w="2754667">
                  <a:extLst>
                    <a:ext uri="{9D8B030D-6E8A-4147-A177-3AD203B41FA5}">
                      <a16:colId xmlns:a16="http://schemas.microsoft.com/office/drawing/2014/main" val="20000"/>
                    </a:ext>
                  </a:extLst>
                </a:gridCol>
                <a:gridCol w="1394593">
                  <a:extLst>
                    <a:ext uri="{9D8B030D-6E8A-4147-A177-3AD203B41FA5}">
                      <a16:colId xmlns:a16="http://schemas.microsoft.com/office/drawing/2014/main" val="20001"/>
                    </a:ext>
                  </a:extLst>
                </a:gridCol>
                <a:gridCol w="1366978">
                  <a:extLst>
                    <a:ext uri="{9D8B030D-6E8A-4147-A177-3AD203B41FA5}">
                      <a16:colId xmlns:a16="http://schemas.microsoft.com/office/drawing/2014/main" val="20002"/>
                    </a:ext>
                  </a:extLst>
                </a:gridCol>
                <a:gridCol w="1007974">
                  <a:extLst>
                    <a:ext uri="{9D8B030D-6E8A-4147-A177-3AD203B41FA5}">
                      <a16:colId xmlns:a16="http://schemas.microsoft.com/office/drawing/2014/main" val="20003"/>
                    </a:ext>
                  </a:extLst>
                </a:gridCol>
                <a:gridCol w="1670751">
                  <a:extLst>
                    <a:ext uri="{9D8B030D-6E8A-4147-A177-3AD203B41FA5}">
                      <a16:colId xmlns:a16="http://schemas.microsoft.com/office/drawing/2014/main" val="20004"/>
                    </a:ext>
                  </a:extLst>
                </a:gridCol>
              </a:tblGrid>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mj-lt"/>
                        </a:rPr>
                        <a:t>Actual Class\Predicted class</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cancer = yes</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cancer = no</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Total</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mj-lt"/>
                        </a:rPr>
                        <a:t>Recognition(%)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mj-lt"/>
                        </a:rPr>
                        <a:t>cancer = yes</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mj-lt"/>
                        </a:rPr>
                        <a:t>90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mj-lt"/>
                        </a:rPr>
                        <a:t>210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mj-lt"/>
                        </a:rPr>
                        <a:t>300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mj-lt"/>
                        </a:rPr>
                        <a:t>30.00 (</a:t>
                      </a:r>
                      <a:r>
                        <a:rPr kumimoji="0" lang="en-US" sz="1400" b="0" i="1" u="none" strike="noStrike" cap="none" normalizeH="0" baseline="0" dirty="0">
                          <a:ln>
                            <a:noFill/>
                          </a:ln>
                          <a:solidFill>
                            <a:schemeClr val="tx1"/>
                          </a:solidFill>
                          <a:effectLst/>
                          <a:latin typeface="+mj-lt"/>
                        </a:rPr>
                        <a:t>sensitivity)</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mj-lt"/>
                        </a:rPr>
                        <a:t>cancer = no</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mj-lt"/>
                        </a:rPr>
                        <a:t>140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mj-lt"/>
                        </a:rPr>
                        <a:t>9560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mj-lt"/>
                        </a:rPr>
                        <a:t>9700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mj-lt"/>
                        </a:rPr>
                        <a:t>98.56 (</a:t>
                      </a:r>
                      <a:r>
                        <a:rPr kumimoji="0" lang="en-US" sz="1400" b="0" i="1" u="none" strike="noStrike" cap="none" normalizeH="0" baseline="0" dirty="0">
                          <a:ln>
                            <a:noFill/>
                          </a:ln>
                          <a:solidFill>
                            <a:schemeClr val="tx1"/>
                          </a:solidFill>
                          <a:effectLst/>
                          <a:latin typeface="+mj-lt"/>
                        </a:rPr>
                        <a:t>specificity)</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mj-lt"/>
                        </a:rPr>
                        <a:t>Total</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mj-lt"/>
                        </a:rPr>
                        <a:t>230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mj-lt"/>
                        </a:rPr>
                        <a:t>9770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mj-lt"/>
                        </a:rPr>
                        <a:t>10000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mj-lt"/>
                        </a:rPr>
                        <a:t>96.40 (</a:t>
                      </a:r>
                      <a:r>
                        <a:rPr kumimoji="0" lang="en-US" sz="1400" b="0" i="1" u="none" strike="noStrike" cap="none" normalizeH="0" baseline="0" dirty="0">
                          <a:ln>
                            <a:noFill/>
                          </a:ln>
                          <a:solidFill>
                            <a:schemeClr val="tx1"/>
                          </a:solidFill>
                          <a:effectLst/>
                          <a:latin typeface="+mj-lt"/>
                        </a:rPr>
                        <a:t>accuracy</a:t>
                      </a:r>
                      <a:r>
                        <a:rPr kumimoji="0" lang="en-US" sz="1400" b="0" i="0" u="none" strike="noStrike" cap="none" normalizeH="0" baseline="0" dirty="0">
                          <a:ln>
                            <a:noFill/>
                          </a:ln>
                          <a:solidFill>
                            <a:schemeClr val="tx1"/>
                          </a:solidFill>
                          <a:effectLst/>
                          <a:latin typeface="+mj-lt"/>
                        </a:rPr>
                        <a:t>)</a:t>
                      </a:r>
                      <a:endParaRPr kumimoji="0" lang="en-US" sz="1400" b="0" i="1" u="none" strike="noStrike" cap="none" normalizeH="0" baseline="0" dirty="0">
                        <a:ln>
                          <a:noFill/>
                        </a:ln>
                        <a:solidFill>
                          <a:schemeClr val="tx1"/>
                        </a:solidFill>
                        <a:effectLst/>
                        <a:latin typeface="+mj-lt"/>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TextBox 1"/>
          <p:cNvSpPr txBox="1"/>
          <p:nvPr/>
        </p:nvSpPr>
        <p:spPr>
          <a:xfrm>
            <a:off x="711200" y="3953164"/>
            <a:ext cx="1197764" cy="369332"/>
          </a:xfrm>
          <a:prstGeom prst="rect">
            <a:avLst/>
          </a:prstGeom>
          <a:noFill/>
        </p:spPr>
        <p:txBody>
          <a:bodyPr wrap="none" rtlCol="0">
            <a:spAutoFit/>
          </a:bodyPr>
          <a:lstStyle/>
          <a:p>
            <a:r>
              <a:rPr lang="en-US" b="1" dirty="0"/>
              <a:t>Example</a:t>
            </a:r>
            <a:r>
              <a:rPr lang="en-US" dirty="0"/>
              <a:t>:</a:t>
            </a:r>
          </a:p>
        </p:txBody>
      </p:sp>
      <p:sp>
        <p:nvSpPr>
          <p:cNvPr id="9" name="Content Placeholder 1"/>
          <p:cNvSpPr txBox="1">
            <a:spLocks/>
          </p:cNvSpPr>
          <p:nvPr/>
        </p:nvSpPr>
        <p:spPr>
          <a:xfrm>
            <a:off x="606136" y="5839659"/>
            <a:ext cx="8194963" cy="609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folHlink"/>
              </a:buClr>
              <a:buSzPct val="60000"/>
            </a:pPr>
            <a:r>
              <a:rPr lang="en-US" sz="1600" i="1"/>
              <a:t>Precision</a:t>
            </a:r>
            <a:r>
              <a:rPr lang="en-US" sz="1600"/>
              <a:t> = 90/230 = 39.13%             </a:t>
            </a:r>
            <a:r>
              <a:rPr lang="en-US" sz="1600" i="1"/>
              <a:t>Recall</a:t>
            </a:r>
            <a:r>
              <a:rPr lang="en-US" sz="1600"/>
              <a:t> = 90/300 = 30.00%</a:t>
            </a:r>
          </a:p>
          <a:p>
            <a:endParaRPr lang="en-US" sz="2000" dirty="0"/>
          </a:p>
        </p:txBody>
      </p:sp>
    </p:spTree>
    <p:extLst>
      <p:ext uri="{BB962C8B-B14F-4D97-AF65-F5344CB8AC3E}">
        <p14:creationId xmlns:p14="http://schemas.microsoft.com/office/powerpoint/2010/main" val="175061308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Weka Lab 1</a:t>
            </a:r>
          </a:p>
        </p:txBody>
      </p:sp>
      <p:sp>
        <p:nvSpPr>
          <p:cNvPr id="6" name="Text Placeholder 5"/>
          <p:cNvSpPr>
            <a:spLocks noGrp="1"/>
          </p:cNvSpPr>
          <p:nvPr>
            <p:ph type="body" idx="1"/>
          </p:nvPr>
        </p:nvSpPr>
        <p:spPr>
          <a:xfrm>
            <a:off x="3508875" y="1925557"/>
            <a:ext cx="5460934" cy="719472"/>
          </a:xfrm>
        </p:spPr>
        <p:txBody>
          <a:bodyPr/>
          <a:lstStyle/>
          <a:p>
            <a:r>
              <a:rPr lang="en-US" dirty="0"/>
              <a:t>Multilayer Perceptron vs. Support Vector </a:t>
            </a:r>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90</a:t>
            </a:fld>
            <a:endParaRPr lang="en-US"/>
          </a:p>
        </p:txBody>
      </p:sp>
    </p:spTree>
    <p:extLst>
      <p:ext uri="{BB962C8B-B14F-4D97-AF65-F5344CB8AC3E}">
        <p14:creationId xmlns:p14="http://schemas.microsoft.com/office/powerpoint/2010/main" val="33128298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r>
              <a:rPr lang="en-US" sz="3600" b="1" dirty="0"/>
              <a:t>Lab 1: Multilayer Perceptron</a:t>
            </a:r>
          </a:p>
        </p:txBody>
      </p:sp>
      <p:sp>
        <p:nvSpPr>
          <p:cNvPr id="6" name="TextBox 5"/>
          <p:cNvSpPr txBox="1"/>
          <p:nvPr/>
        </p:nvSpPr>
        <p:spPr>
          <a:xfrm>
            <a:off x="665018" y="1773380"/>
            <a:ext cx="2367397" cy="4524315"/>
          </a:xfrm>
          <a:prstGeom prst="rect">
            <a:avLst/>
          </a:prstGeom>
          <a:noFill/>
        </p:spPr>
        <p:txBody>
          <a:bodyPr wrap="square" rtlCol="0">
            <a:spAutoFit/>
          </a:bodyPr>
          <a:lstStyle/>
          <a:p>
            <a:pPr marL="342900" indent="-342900">
              <a:buFont typeface="+mj-lt"/>
              <a:buAutoNum type="arabicPeriod"/>
            </a:pPr>
            <a:r>
              <a:rPr lang="en-US" dirty="0"/>
              <a:t>Open the segment-</a:t>
            </a:r>
            <a:r>
              <a:rPr lang="en-US" dirty="0" err="1"/>
              <a:t>challenge.arff</a:t>
            </a:r>
            <a:r>
              <a:rPr lang="en-US" dirty="0"/>
              <a:t> data file</a:t>
            </a:r>
          </a:p>
          <a:p>
            <a:pPr marL="342900" indent="-342900">
              <a:buFont typeface="+mj-lt"/>
              <a:buAutoNum type="arabicPeriod"/>
            </a:pPr>
            <a:r>
              <a:rPr lang="en-US" dirty="0"/>
              <a:t>Set segment-</a:t>
            </a:r>
            <a:r>
              <a:rPr lang="en-US" dirty="0" err="1"/>
              <a:t>test.arff</a:t>
            </a:r>
            <a:r>
              <a:rPr lang="en-US" dirty="0"/>
              <a:t> as the supplied test set</a:t>
            </a:r>
          </a:p>
          <a:p>
            <a:pPr marL="342900" indent="-342900">
              <a:buFont typeface="+mj-lt"/>
              <a:buAutoNum type="arabicPeriod"/>
            </a:pPr>
            <a:r>
              <a:rPr lang="en-US" dirty="0"/>
              <a:t>In the Classify Tab, find Multilayer Perceptron under ‘functions”</a:t>
            </a:r>
          </a:p>
          <a:p>
            <a:pPr marL="342900" indent="-342900">
              <a:buFont typeface="+mj-lt"/>
              <a:buAutoNum type="arabicPeriod"/>
            </a:pPr>
            <a:r>
              <a:rPr lang="en-US" dirty="0"/>
              <a:t>Investigate configuration options and Capabilities.</a:t>
            </a:r>
          </a:p>
        </p:txBody>
      </p:sp>
      <p:pic>
        <p:nvPicPr>
          <p:cNvPr id="1057795" name="Picture 3"/>
          <p:cNvPicPr>
            <a:picLocks noChangeAspect="1" noChangeArrowheads="1"/>
          </p:cNvPicPr>
          <p:nvPr/>
        </p:nvPicPr>
        <p:blipFill>
          <a:blip r:embed="rId2"/>
          <a:srcRect/>
          <a:stretch>
            <a:fillRect/>
          </a:stretch>
        </p:blipFill>
        <p:spPr bwMode="auto">
          <a:xfrm>
            <a:off x="2995613" y="1806010"/>
            <a:ext cx="2615478" cy="4085203"/>
          </a:xfrm>
          <a:prstGeom prst="rect">
            <a:avLst/>
          </a:prstGeom>
          <a:noFill/>
          <a:ln w="9525">
            <a:solidFill>
              <a:schemeClr val="tx1"/>
            </a:solidFill>
            <a:miter lim="800000"/>
            <a:headEnd/>
            <a:tailEnd/>
          </a:ln>
        </p:spPr>
      </p:pic>
      <p:pic>
        <p:nvPicPr>
          <p:cNvPr id="1057796" name="Picture 4"/>
          <p:cNvPicPr>
            <a:picLocks noChangeAspect="1" noChangeArrowheads="1"/>
          </p:cNvPicPr>
          <p:nvPr/>
        </p:nvPicPr>
        <p:blipFill>
          <a:blip r:embed="rId3"/>
          <a:srcRect/>
          <a:stretch>
            <a:fillRect/>
          </a:stretch>
        </p:blipFill>
        <p:spPr bwMode="auto">
          <a:xfrm>
            <a:off x="5783407" y="1904568"/>
            <a:ext cx="2964752" cy="3986645"/>
          </a:xfrm>
          <a:prstGeom prst="rect">
            <a:avLst/>
          </a:prstGeom>
          <a:noFill/>
          <a:ln w="9525">
            <a:solidFill>
              <a:schemeClr val="tx1"/>
            </a:solidFill>
            <a:miter lim="800000"/>
            <a:headEnd/>
            <a:tailEnd/>
          </a:ln>
        </p:spPr>
      </p:pic>
      <p:sp>
        <p:nvSpPr>
          <p:cNvPr id="9" name="Curved Up Arrow 8"/>
          <p:cNvSpPr/>
          <p:nvPr/>
        </p:nvSpPr>
        <p:spPr>
          <a:xfrm rot="20017308">
            <a:off x="4636905" y="3311956"/>
            <a:ext cx="1701982" cy="861742"/>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92</a:t>
            </a:fld>
            <a:endParaRPr lang="en-US"/>
          </a:p>
        </p:txBody>
      </p:sp>
      <p:sp>
        <p:nvSpPr>
          <p:cNvPr id="6" name="Title 3"/>
          <p:cNvSpPr>
            <a:spLocks noGrp="1"/>
          </p:cNvSpPr>
          <p:nvPr>
            <p:ph type="title" idx="4294967295"/>
          </p:nvPr>
        </p:nvSpPr>
        <p:spPr>
          <a:xfrm>
            <a:off x="857251" y="750889"/>
            <a:ext cx="7391400" cy="860198"/>
          </a:xfrm>
        </p:spPr>
        <p:txBody>
          <a:bodyPr>
            <a:normAutofit/>
          </a:bodyPr>
          <a:lstStyle/>
          <a:p>
            <a:r>
              <a:rPr lang="en-US" sz="3600" b="1" dirty="0"/>
              <a:t>Lab 1: Multilayer Perceptron</a:t>
            </a:r>
          </a:p>
        </p:txBody>
      </p:sp>
      <p:pic>
        <p:nvPicPr>
          <p:cNvPr id="1058818" name="Picture 2"/>
          <p:cNvPicPr>
            <a:picLocks noChangeAspect="1" noChangeArrowheads="1"/>
          </p:cNvPicPr>
          <p:nvPr/>
        </p:nvPicPr>
        <p:blipFill>
          <a:blip r:embed="rId2"/>
          <a:srcRect/>
          <a:stretch>
            <a:fillRect/>
          </a:stretch>
        </p:blipFill>
        <p:spPr bwMode="auto">
          <a:xfrm>
            <a:off x="3561539" y="1735772"/>
            <a:ext cx="5194536" cy="4323084"/>
          </a:xfrm>
          <a:prstGeom prst="rect">
            <a:avLst/>
          </a:prstGeom>
          <a:noFill/>
          <a:ln w="9525">
            <a:noFill/>
            <a:miter lim="800000"/>
            <a:headEnd/>
            <a:tailEnd/>
          </a:ln>
        </p:spPr>
      </p:pic>
      <p:sp>
        <p:nvSpPr>
          <p:cNvPr id="8" name="TextBox 7"/>
          <p:cNvSpPr txBox="1"/>
          <p:nvPr/>
        </p:nvSpPr>
        <p:spPr>
          <a:xfrm>
            <a:off x="857251" y="1735772"/>
            <a:ext cx="2523258" cy="1477328"/>
          </a:xfrm>
          <a:prstGeom prst="rect">
            <a:avLst/>
          </a:prstGeom>
          <a:noFill/>
        </p:spPr>
        <p:txBody>
          <a:bodyPr wrap="square" rtlCol="0">
            <a:spAutoFit/>
          </a:bodyPr>
          <a:lstStyle/>
          <a:p>
            <a:pPr marL="342900" indent="-342900">
              <a:buFont typeface="+mj-lt"/>
              <a:buAutoNum type="arabicPeriod" startAt="5"/>
            </a:pPr>
            <a:r>
              <a:rPr lang="en-US" dirty="0"/>
              <a:t>Run with defaults.</a:t>
            </a:r>
          </a:p>
          <a:p>
            <a:pPr marL="342900" indent="-342900">
              <a:buFont typeface="+mj-lt"/>
              <a:buAutoNum type="arabicPeriod" startAt="5"/>
            </a:pPr>
            <a:r>
              <a:rPr lang="en-US" dirty="0"/>
              <a:t>Then run again, but turn GUI on to monitor backpropagation.</a:t>
            </a:r>
          </a:p>
        </p:txBody>
      </p:sp>
      <p:pic>
        <p:nvPicPr>
          <p:cNvPr id="1058819" name="Picture 3"/>
          <p:cNvPicPr>
            <a:picLocks noChangeAspect="1" noChangeArrowheads="1"/>
          </p:cNvPicPr>
          <p:nvPr/>
        </p:nvPicPr>
        <p:blipFill>
          <a:blip r:embed="rId3"/>
          <a:srcRect/>
          <a:stretch>
            <a:fillRect/>
          </a:stretch>
        </p:blipFill>
        <p:spPr bwMode="auto">
          <a:xfrm>
            <a:off x="676221" y="4050687"/>
            <a:ext cx="2704288" cy="1296656"/>
          </a:xfrm>
          <a:prstGeom prst="rect">
            <a:avLst/>
          </a:prstGeom>
          <a:noFill/>
          <a:ln w="9525">
            <a:solidFill>
              <a:schemeClr val="tx1"/>
            </a:solidFill>
            <a:miter lim="800000"/>
            <a:headEnd/>
            <a:tailEnd/>
          </a:ln>
        </p:spPr>
      </p:pic>
      <p:sp>
        <p:nvSpPr>
          <p:cNvPr id="10" name="Down Arrow 9"/>
          <p:cNvSpPr/>
          <p:nvPr/>
        </p:nvSpPr>
        <p:spPr>
          <a:xfrm>
            <a:off x="1967345" y="3213100"/>
            <a:ext cx="484632" cy="9784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93</a:t>
            </a:fld>
            <a:endParaRPr lang="en-US"/>
          </a:p>
        </p:txBody>
      </p:sp>
      <p:pic>
        <p:nvPicPr>
          <p:cNvPr id="1059843" name="Picture 3"/>
          <p:cNvPicPr>
            <a:picLocks noChangeAspect="1" noChangeArrowheads="1"/>
          </p:cNvPicPr>
          <p:nvPr/>
        </p:nvPicPr>
        <p:blipFill>
          <a:blip r:embed="rId2"/>
          <a:srcRect/>
          <a:stretch>
            <a:fillRect/>
          </a:stretch>
        </p:blipFill>
        <p:spPr bwMode="auto">
          <a:xfrm>
            <a:off x="3059701" y="1749637"/>
            <a:ext cx="5466050" cy="4311439"/>
          </a:xfrm>
          <a:prstGeom prst="rect">
            <a:avLst/>
          </a:prstGeom>
          <a:noFill/>
          <a:ln w="9525">
            <a:noFill/>
            <a:miter lim="800000"/>
            <a:headEnd/>
            <a:tailEnd/>
          </a:ln>
        </p:spPr>
      </p:pic>
      <p:sp>
        <p:nvSpPr>
          <p:cNvPr id="8" name="Title 3"/>
          <p:cNvSpPr>
            <a:spLocks noGrp="1"/>
          </p:cNvSpPr>
          <p:nvPr>
            <p:ph type="title" idx="4294967295"/>
          </p:nvPr>
        </p:nvSpPr>
        <p:spPr>
          <a:xfrm>
            <a:off x="857251" y="750889"/>
            <a:ext cx="7391400" cy="860198"/>
          </a:xfrm>
        </p:spPr>
        <p:txBody>
          <a:bodyPr>
            <a:normAutofit/>
          </a:bodyPr>
          <a:lstStyle/>
          <a:p>
            <a:r>
              <a:rPr lang="en-US" sz="3600" b="1" dirty="0"/>
              <a:t>Lab 1: Multilayer Perceptron</a:t>
            </a:r>
          </a:p>
        </p:txBody>
      </p:sp>
      <p:sp>
        <p:nvSpPr>
          <p:cNvPr id="9" name="TextBox 8"/>
          <p:cNvSpPr txBox="1"/>
          <p:nvPr/>
        </p:nvSpPr>
        <p:spPr>
          <a:xfrm>
            <a:off x="356328" y="1735772"/>
            <a:ext cx="2523258" cy="4801314"/>
          </a:xfrm>
          <a:prstGeom prst="rect">
            <a:avLst/>
          </a:prstGeom>
          <a:noFill/>
        </p:spPr>
        <p:txBody>
          <a:bodyPr wrap="square" rtlCol="0">
            <a:spAutoFit/>
          </a:bodyPr>
          <a:lstStyle/>
          <a:p>
            <a:pPr marL="342900" indent="-342900">
              <a:buFont typeface="+mj-lt"/>
              <a:buAutoNum type="arabicPeriod" startAt="7"/>
            </a:pPr>
            <a:r>
              <a:rPr lang="en-US" dirty="0"/>
              <a:t>Investigate network view</a:t>
            </a:r>
          </a:p>
          <a:p>
            <a:pPr marL="342900" indent="-342900">
              <a:buFont typeface="+mj-lt"/>
              <a:buAutoNum type="arabicPeriod" startAt="7"/>
            </a:pPr>
            <a:r>
              <a:rPr lang="en-US" dirty="0"/>
              <a:t>Play with adjusting Learning Rate and Momentum to see how the Neural Network changes</a:t>
            </a:r>
          </a:p>
          <a:p>
            <a:pPr marL="342900" indent="-342900">
              <a:buFont typeface="+mj-lt"/>
              <a:buAutoNum type="arabicPeriod" startAt="7"/>
            </a:pPr>
            <a:r>
              <a:rPr lang="en-US" dirty="0"/>
              <a:t>Then insert random weights (by clicking in the area between the green labels and the red points) and hit Start to recalculate.</a:t>
            </a:r>
          </a:p>
          <a:p>
            <a:pPr marL="342900" indent="-342900">
              <a:buFont typeface="+mj-lt"/>
              <a:buAutoNum type="arabicPeriod" startAt="7"/>
            </a:pPr>
            <a:r>
              <a:rPr lang="en-US" dirty="0"/>
              <a:t>Monitor output changes in the main panel.</a:t>
            </a:r>
          </a:p>
        </p:txBody>
      </p:sp>
      <p:sp>
        <p:nvSpPr>
          <p:cNvPr id="10" name="Rounded Rectangle 9"/>
          <p:cNvSpPr/>
          <p:nvPr/>
        </p:nvSpPr>
        <p:spPr>
          <a:xfrm>
            <a:off x="7523018" y="5541818"/>
            <a:ext cx="1163782" cy="519258"/>
          </a:xfrm>
          <a:prstGeom prst="roundRect">
            <a:avLst/>
          </a:prstGeom>
          <a:noFill/>
          <a:ln w="571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096000" y="5541818"/>
            <a:ext cx="1191491" cy="51925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94</a:t>
            </a:fld>
            <a:endParaRPr lang="en-US"/>
          </a:p>
        </p:txBody>
      </p:sp>
      <p:sp>
        <p:nvSpPr>
          <p:cNvPr id="5" name="Title 3"/>
          <p:cNvSpPr txBox="1">
            <a:spLocks/>
          </p:cNvSpPr>
          <p:nvPr/>
        </p:nvSpPr>
        <p:spPr>
          <a:xfrm>
            <a:off x="871101" y="847869"/>
            <a:ext cx="7391400" cy="860198"/>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mj-lt"/>
                <a:ea typeface="+mj-ea"/>
                <a:cs typeface="+mj-cs"/>
              </a:rPr>
              <a:t>Lab 1: Support Vector Machine</a:t>
            </a:r>
          </a:p>
        </p:txBody>
      </p:sp>
      <p:grpSp>
        <p:nvGrpSpPr>
          <p:cNvPr id="11" name="Group 10"/>
          <p:cNvGrpSpPr/>
          <p:nvPr/>
        </p:nvGrpSpPr>
        <p:grpSpPr>
          <a:xfrm>
            <a:off x="5411925" y="1708067"/>
            <a:ext cx="2850576" cy="4360224"/>
            <a:chOff x="5157351" y="1708067"/>
            <a:chExt cx="3105150" cy="5057775"/>
          </a:xfrm>
        </p:grpSpPr>
        <p:pic>
          <p:nvPicPr>
            <p:cNvPr id="1060866" name="Picture 2"/>
            <p:cNvPicPr>
              <a:picLocks noChangeAspect="1" noChangeArrowheads="1"/>
            </p:cNvPicPr>
            <p:nvPr/>
          </p:nvPicPr>
          <p:blipFill>
            <a:blip r:embed="rId2"/>
            <a:srcRect/>
            <a:stretch>
              <a:fillRect/>
            </a:stretch>
          </p:blipFill>
          <p:spPr bwMode="auto">
            <a:xfrm>
              <a:off x="5157351" y="1708067"/>
              <a:ext cx="3105150" cy="5057775"/>
            </a:xfrm>
            <a:prstGeom prst="rect">
              <a:avLst/>
            </a:prstGeom>
            <a:noFill/>
            <a:ln w="9525">
              <a:solidFill>
                <a:schemeClr val="tx1"/>
              </a:solidFill>
              <a:miter lim="800000"/>
              <a:headEnd/>
              <a:tailEnd/>
            </a:ln>
          </p:spPr>
        </p:pic>
        <p:sp>
          <p:nvSpPr>
            <p:cNvPr id="7" name="Rounded Rectangle 6"/>
            <p:cNvSpPr/>
            <p:nvPr/>
          </p:nvSpPr>
          <p:spPr>
            <a:xfrm>
              <a:off x="5753963" y="3521858"/>
              <a:ext cx="1025236" cy="346364"/>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5753963" y="4921167"/>
              <a:ext cx="1025236" cy="346364"/>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871101" y="1708067"/>
            <a:ext cx="4074972" cy="2585323"/>
          </a:xfrm>
          <a:prstGeom prst="rect">
            <a:avLst/>
          </a:prstGeom>
          <a:noFill/>
        </p:spPr>
        <p:txBody>
          <a:bodyPr wrap="square" rtlCol="0">
            <a:spAutoFit/>
          </a:bodyPr>
          <a:lstStyle/>
          <a:p>
            <a:pPr marL="342900" indent="-342900">
              <a:buFont typeface="Arial" pitchFamily="34" charset="0"/>
              <a:buChar char="•"/>
            </a:pPr>
            <a:r>
              <a:rPr lang="en-US" dirty="0"/>
              <a:t>Both, </a:t>
            </a:r>
            <a:r>
              <a:rPr lang="en-US" dirty="0" err="1"/>
              <a:t>LibSVM</a:t>
            </a:r>
            <a:r>
              <a:rPr lang="en-US" dirty="0"/>
              <a:t> and SMO implement Support Vector Machines.</a:t>
            </a:r>
          </a:p>
          <a:p>
            <a:pPr marL="342900" indent="-342900">
              <a:buFont typeface="Arial" pitchFamily="34" charset="0"/>
              <a:buChar char="•"/>
            </a:pPr>
            <a:r>
              <a:rPr lang="en-US" dirty="0" err="1"/>
              <a:t>LibSVM</a:t>
            </a:r>
            <a:r>
              <a:rPr lang="en-US" dirty="0"/>
              <a:t> requires </a:t>
            </a:r>
            <a:r>
              <a:rPr lang="en-US" dirty="0" err="1"/>
              <a:t>classpath</a:t>
            </a:r>
            <a:r>
              <a:rPr lang="en-US" dirty="0"/>
              <a:t> adjustments (ext. library)</a:t>
            </a:r>
          </a:p>
          <a:p>
            <a:pPr marL="342900" indent="-342900">
              <a:buFont typeface="Arial" pitchFamily="34" charset="0"/>
              <a:buChar char="•"/>
            </a:pPr>
            <a:endParaRPr lang="en-US" dirty="0"/>
          </a:p>
          <a:p>
            <a:pPr marL="342900" indent="-342900">
              <a:buFont typeface="+mj-lt"/>
              <a:buAutoNum type="arabicPeriod"/>
            </a:pPr>
            <a:r>
              <a:rPr lang="en-US" dirty="0"/>
              <a:t>Select SMO and review the Capabilities and Configuration options.</a:t>
            </a:r>
          </a:p>
          <a:p>
            <a:pPr marL="342900" indent="-342900">
              <a:buFont typeface="+mj-lt"/>
              <a:buAutoNum type="arabicPeriod"/>
            </a:pPr>
            <a:r>
              <a:rPr lang="en-US" dirty="0"/>
              <a:t>Run it.</a:t>
            </a:r>
          </a:p>
        </p:txBody>
      </p:sp>
      <p:pic>
        <p:nvPicPr>
          <p:cNvPr id="1060867" name="Picture 3"/>
          <p:cNvPicPr>
            <a:picLocks noChangeAspect="1" noChangeArrowheads="1"/>
          </p:cNvPicPr>
          <p:nvPr/>
        </p:nvPicPr>
        <p:blipFill>
          <a:blip r:embed="rId3"/>
          <a:srcRect/>
          <a:stretch>
            <a:fillRect/>
          </a:stretch>
        </p:blipFill>
        <p:spPr bwMode="auto">
          <a:xfrm>
            <a:off x="2548742" y="3780855"/>
            <a:ext cx="2591294" cy="2679135"/>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95</a:t>
            </a:fld>
            <a:endParaRPr lang="en-US"/>
          </a:p>
        </p:txBody>
      </p:sp>
      <p:sp>
        <p:nvSpPr>
          <p:cNvPr id="6" name="Title 3"/>
          <p:cNvSpPr txBox="1">
            <a:spLocks/>
          </p:cNvSpPr>
          <p:nvPr/>
        </p:nvSpPr>
        <p:spPr>
          <a:xfrm>
            <a:off x="871101" y="847869"/>
            <a:ext cx="7391400" cy="860198"/>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mj-lt"/>
                <a:ea typeface="+mj-ea"/>
                <a:cs typeface="+mj-cs"/>
              </a:rPr>
              <a:t>Lab 1: Support Vector Machine</a:t>
            </a:r>
          </a:p>
        </p:txBody>
      </p:sp>
      <p:sp>
        <p:nvSpPr>
          <p:cNvPr id="7" name="TextBox 6"/>
          <p:cNvSpPr txBox="1"/>
          <p:nvPr/>
        </p:nvSpPr>
        <p:spPr>
          <a:xfrm>
            <a:off x="871101" y="1708067"/>
            <a:ext cx="3576208" cy="2585323"/>
          </a:xfrm>
          <a:prstGeom prst="rect">
            <a:avLst/>
          </a:prstGeom>
          <a:noFill/>
        </p:spPr>
        <p:txBody>
          <a:bodyPr wrap="square" rtlCol="0">
            <a:spAutoFit/>
          </a:bodyPr>
          <a:lstStyle/>
          <a:p>
            <a:pPr marL="342900" indent="-342900">
              <a:buFont typeface="+mj-lt"/>
              <a:buAutoNum type="arabicPeriod" startAt="3"/>
            </a:pPr>
            <a:r>
              <a:rPr lang="en-US" dirty="0"/>
              <a:t>Install </a:t>
            </a:r>
            <a:r>
              <a:rPr lang="en-US" dirty="0" err="1"/>
              <a:t>LibSVM</a:t>
            </a:r>
            <a:r>
              <a:rPr lang="en-US" dirty="0"/>
              <a:t> from </a:t>
            </a:r>
            <a:r>
              <a:rPr lang="en-US" dirty="0">
                <a:hlinkClick r:id="rId2"/>
              </a:rPr>
              <a:t>http://www.csie.ntu.edu.tw/~cjlin/libsvm/</a:t>
            </a:r>
            <a:r>
              <a:rPr lang="en-US" dirty="0"/>
              <a:t> based on the instructions at </a:t>
            </a:r>
            <a:r>
              <a:rPr lang="en-US" dirty="0">
                <a:hlinkClick r:id="rId3"/>
              </a:rPr>
              <a:t>https://www.youtube.com/watch?v=jFLbhwgNggQ</a:t>
            </a:r>
            <a:r>
              <a:rPr lang="en-US" dirty="0"/>
              <a:t> </a:t>
            </a:r>
          </a:p>
          <a:p>
            <a:pPr marL="342900" indent="-342900">
              <a:buFont typeface="+mj-lt"/>
              <a:buAutoNum type="arabicPeriod" startAt="3"/>
            </a:pPr>
            <a:r>
              <a:rPr lang="en-US" dirty="0"/>
              <a:t>Familiarize yourself with the configuration options.</a:t>
            </a:r>
          </a:p>
          <a:p>
            <a:pPr marL="342900" indent="-342900">
              <a:buFont typeface="+mj-lt"/>
              <a:buAutoNum type="arabicPeriod" startAt="3"/>
            </a:pPr>
            <a:r>
              <a:rPr lang="en-US" dirty="0"/>
              <a:t>Run it.</a:t>
            </a:r>
          </a:p>
        </p:txBody>
      </p:sp>
      <p:pic>
        <p:nvPicPr>
          <p:cNvPr id="1061890" name="Picture 2"/>
          <p:cNvPicPr>
            <a:picLocks noChangeAspect="1" noChangeArrowheads="1"/>
          </p:cNvPicPr>
          <p:nvPr/>
        </p:nvPicPr>
        <p:blipFill>
          <a:blip r:embed="rId4"/>
          <a:srcRect/>
          <a:stretch>
            <a:fillRect/>
          </a:stretch>
        </p:blipFill>
        <p:spPr bwMode="auto">
          <a:xfrm>
            <a:off x="4693321" y="1685846"/>
            <a:ext cx="3342315" cy="4938644"/>
          </a:xfrm>
          <a:prstGeom prst="rect">
            <a:avLst/>
          </a:prstGeom>
          <a:noFill/>
          <a:ln w="9525">
            <a:noFill/>
            <a:miter lim="800000"/>
            <a:headEnd/>
            <a:tailEnd/>
          </a:ln>
        </p:spPr>
      </p:pic>
      <p:sp>
        <p:nvSpPr>
          <p:cNvPr id="10" name="TextBox 9"/>
          <p:cNvSpPr txBox="1"/>
          <p:nvPr/>
        </p:nvSpPr>
        <p:spPr>
          <a:xfrm>
            <a:off x="457200" y="4558145"/>
            <a:ext cx="3990109"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solidFill>
                  <a:schemeClr val="tx1"/>
                </a:solidFill>
              </a:rPr>
              <a:t>Compare the results of Neural Network vs. SMO and/ or </a:t>
            </a:r>
            <a:r>
              <a:rPr lang="en-US" dirty="0" err="1">
                <a:solidFill>
                  <a:schemeClr val="tx1"/>
                </a:solidFill>
              </a:rPr>
              <a:t>LibSVM</a:t>
            </a:r>
            <a:r>
              <a:rPr lang="en-US" dirty="0">
                <a:solidFill>
                  <a:schemeClr val="tx1"/>
                </a:solidFill>
              </a:rPr>
              <a:t>.  How can you tune either one of these to achieve better results?</a:t>
            </a:r>
          </a:p>
          <a:p>
            <a:r>
              <a:rPr lang="en-US" dirty="0">
                <a:solidFill>
                  <a:schemeClr val="tx1"/>
                </a:solidFill>
              </a:rPr>
              <a:t>What is their advantage over </a:t>
            </a:r>
            <a:r>
              <a:rPr lang="en-US" dirty="0" err="1">
                <a:solidFill>
                  <a:schemeClr val="tx1"/>
                </a:solidFill>
              </a:rPr>
              <a:t>BayesNet</a:t>
            </a:r>
            <a:r>
              <a:rPr lang="en-US" dirty="0">
                <a:solidFill>
                  <a:schemeClr val="tx1"/>
                </a:solidFill>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err="1"/>
              <a:t>Weka</a:t>
            </a:r>
            <a:r>
              <a:rPr lang="en-US" dirty="0"/>
              <a:t> Lab 2: </a:t>
            </a:r>
            <a:r>
              <a:rPr lang="en-US" dirty="0" err="1"/>
              <a:t>kNN</a:t>
            </a:r>
            <a:endParaRPr lang="en-US" dirty="0"/>
          </a:p>
        </p:txBody>
      </p:sp>
      <p:sp>
        <p:nvSpPr>
          <p:cNvPr id="6" name="Text Placeholder 5"/>
          <p:cNvSpPr>
            <a:spLocks noGrp="1"/>
          </p:cNvSpPr>
          <p:nvPr>
            <p:ph type="body" idx="1"/>
          </p:nvPr>
        </p:nvSpPr>
        <p:spPr>
          <a:xfrm>
            <a:off x="3497143" y="1925557"/>
            <a:ext cx="5472665" cy="1193200"/>
          </a:xfrm>
        </p:spPr>
        <p:txBody>
          <a:bodyPr>
            <a:normAutofit/>
          </a:bodyPr>
          <a:lstStyle/>
          <a:p>
            <a:r>
              <a:rPr lang="en-US" dirty="0"/>
              <a:t>K Nearest Neighbor Algorithm</a:t>
            </a:r>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57251" y="1011381"/>
            <a:ext cx="7391400" cy="599705"/>
          </a:xfrm>
        </p:spPr>
        <p:txBody>
          <a:bodyPr>
            <a:noAutofit/>
          </a:bodyPr>
          <a:lstStyle/>
          <a:p>
            <a:r>
              <a:rPr lang="en-US" sz="3600" b="1" dirty="0"/>
              <a:t>Lab 2:  </a:t>
            </a:r>
            <a:r>
              <a:rPr lang="en-US" sz="3600" b="1" dirty="0" err="1"/>
              <a:t>kNN</a:t>
            </a:r>
            <a:r>
              <a:rPr lang="en-US" sz="3600" b="1" dirty="0"/>
              <a:t> Algorithm</a:t>
            </a:r>
          </a:p>
        </p:txBody>
      </p:sp>
      <p:sp>
        <p:nvSpPr>
          <p:cNvPr id="5" name="TextBox 4"/>
          <p:cNvSpPr txBox="1"/>
          <p:nvPr/>
        </p:nvSpPr>
        <p:spPr>
          <a:xfrm>
            <a:off x="665018" y="1773380"/>
            <a:ext cx="2367397" cy="4247317"/>
          </a:xfrm>
          <a:prstGeom prst="rect">
            <a:avLst/>
          </a:prstGeom>
          <a:noFill/>
        </p:spPr>
        <p:txBody>
          <a:bodyPr wrap="square" rtlCol="0">
            <a:spAutoFit/>
          </a:bodyPr>
          <a:lstStyle/>
          <a:p>
            <a:pPr marL="342900" indent="-342900">
              <a:buFont typeface="+mj-lt"/>
              <a:buAutoNum type="arabicPeriod"/>
            </a:pPr>
            <a:r>
              <a:rPr lang="en-US" dirty="0"/>
              <a:t>Open the segment-</a:t>
            </a:r>
            <a:r>
              <a:rPr lang="en-US" dirty="0" err="1"/>
              <a:t>challenge.arff</a:t>
            </a:r>
            <a:r>
              <a:rPr lang="en-US" dirty="0"/>
              <a:t> data file</a:t>
            </a:r>
          </a:p>
          <a:p>
            <a:pPr marL="342900" indent="-342900">
              <a:buFont typeface="+mj-lt"/>
              <a:buAutoNum type="arabicPeriod"/>
            </a:pPr>
            <a:r>
              <a:rPr lang="en-US" dirty="0"/>
              <a:t>Set segment-</a:t>
            </a:r>
            <a:r>
              <a:rPr lang="en-US" dirty="0" err="1"/>
              <a:t>test.arff</a:t>
            </a:r>
            <a:r>
              <a:rPr lang="en-US" dirty="0"/>
              <a:t> as the supplied test set</a:t>
            </a:r>
          </a:p>
          <a:p>
            <a:pPr marL="342900" indent="-342900">
              <a:buFont typeface="+mj-lt"/>
              <a:buAutoNum type="arabicPeriod"/>
            </a:pPr>
            <a:r>
              <a:rPr lang="en-US" dirty="0"/>
              <a:t>In the Classify Tab, find </a:t>
            </a:r>
            <a:r>
              <a:rPr lang="en-US" dirty="0" err="1"/>
              <a:t>Ibk</a:t>
            </a:r>
            <a:r>
              <a:rPr lang="en-US" dirty="0"/>
              <a:t> under ‘lazy”</a:t>
            </a:r>
          </a:p>
          <a:p>
            <a:pPr marL="342900" indent="-342900">
              <a:buFont typeface="+mj-lt"/>
              <a:buAutoNum type="arabicPeriod"/>
            </a:pPr>
            <a:r>
              <a:rPr lang="en-US" dirty="0"/>
              <a:t>Investigate configuration options and Capabilities.</a:t>
            </a:r>
          </a:p>
          <a:p>
            <a:pPr marL="342900" indent="-342900">
              <a:buFont typeface="+mj-lt"/>
              <a:buAutoNum type="arabicPeriod"/>
            </a:pPr>
            <a:r>
              <a:rPr lang="en-US" dirty="0"/>
              <a:t>Run it.</a:t>
            </a:r>
          </a:p>
        </p:txBody>
      </p:sp>
      <p:pic>
        <p:nvPicPr>
          <p:cNvPr id="1137666" name="Picture 2"/>
          <p:cNvPicPr>
            <a:picLocks noChangeAspect="1" noChangeArrowheads="1"/>
          </p:cNvPicPr>
          <p:nvPr/>
        </p:nvPicPr>
        <p:blipFill>
          <a:blip r:embed="rId2"/>
          <a:srcRect/>
          <a:stretch>
            <a:fillRect/>
          </a:stretch>
        </p:blipFill>
        <p:spPr bwMode="auto">
          <a:xfrm>
            <a:off x="2878383" y="1773380"/>
            <a:ext cx="5924468" cy="3895725"/>
          </a:xfrm>
          <a:prstGeom prst="rect">
            <a:avLst/>
          </a:prstGeom>
          <a:noFill/>
          <a:ln w="9525">
            <a:solidFill>
              <a:schemeClr val="tx1"/>
            </a:solid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2/27/2017</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98</a:t>
            </a:fld>
            <a:endParaRPr lang="en-US"/>
          </a:p>
        </p:txBody>
      </p:sp>
      <p:sp>
        <p:nvSpPr>
          <p:cNvPr id="5" name="Title 3"/>
          <p:cNvSpPr txBox="1">
            <a:spLocks/>
          </p:cNvSpPr>
          <p:nvPr/>
        </p:nvSpPr>
        <p:spPr>
          <a:xfrm>
            <a:off x="857251" y="1011381"/>
            <a:ext cx="7391400" cy="599705"/>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Lab 2:  kNN Algorithm</a:t>
            </a:r>
            <a:endParaRPr kumimoji="0" lang="en-US" sz="3600" b="1" i="0" u="none" strike="noStrike" kern="1200" cap="none" spc="0" normalizeH="0" baseline="0" noProof="0" dirty="0">
              <a:ln>
                <a:noFill/>
              </a:ln>
              <a:solidFill>
                <a:schemeClr val="tx1"/>
              </a:solidFill>
              <a:effectLst/>
              <a:uLnTx/>
              <a:uFillTx/>
              <a:latin typeface="+mj-lt"/>
              <a:ea typeface="+mj-ea"/>
              <a:cs typeface="+mj-cs"/>
            </a:endParaRPr>
          </a:p>
        </p:txBody>
      </p:sp>
      <p:pic>
        <p:nvPicPr>
          <p:cNvPr id="1138690" name="Picture 2"/>
          <p:cNvPicPr>
            <a:picLocks noChangeAspect="1" noChangeArrowheads="1"/>
          </p:cNvPicPr>
          <p:nvPr/>
        </p:nvPicPr>
        <p:blipFill>
          <a:blip r:embed="rId2"/>
          <a:srcRect/>
          <a:stretch>
            <a:fillRect/>
          </a:stretch>
        </p:blipFill>
        <p:spPr bwMode="auto">
          <a:xfrm>
            <a:off x="649426" y="1780169"/>
            <a:ext cx="4636107" cy="3803214"/>
          </a:xfrm>
          <a:prstGeom prst="rect">
            <a:avLst/>
          </a:prstGeom>
          <a:noFill/>
          <a:ln w="9525">
            <a:noFill/>
            <a:miter lim="800000"/>
            <a:headEnd/>
            <a:tailEnd/>
          </a:ln>
        </p:spPr>
      </p:pic>
      <p:sp>
        <p:nvSpPr>
          <p:cNvPr id="7" name="TextBox 6"/>
          <p:cNvSpPr txBox="1"/>
          <p:nvPr/>
        </p:nvSpPr>
        <p:spPr>
          <a:xfrm>
            <a:off x="5514110" y="1953491"/>
            <a:ext cx="2992582" cy="3416320"/>
          </a:xfrm>
          <a:prstGeom prst="rect">
            <a:avLst/>
          </a:prstGeom>
          <a:noFill/>
        </p:spPr>
        <p:txBody>
          <a:bodyPr wrap="square" rtlCol="0">
            <a:spAutoFit/>
          </a:bodyPr>
          <a:lstStyle/>
          <a:p>
            <a:r>
              <a:rPr lang="en-US" dirty="0"/>
              <a:t>Compare the output to all the algorithms you have run on this dataset:</a:t>
            </a:r>
          </a:p>
          <a:p>
            <a:pPr marL="342900" indent="-342900">
              <a:buFont typeface="+mj-lt"/>
              <a:buAutoNum type="arabicPeriod"/>
            </a:pPr>
            <a:r>
              <a:rPr lang="en-US" dirty="0"/>
              <a:t>C4.5 (J48)</a:t>
            </a:r>
          </a:p>
          <a:p>
            <a:pPr marL="342900" indent="-342900">
              <a:buFont typeface="+mj-lt"/>
              <a:buAutoNum type="arabicPeriod"/>
            </a:pPr>
            <a:r>
              <a:rPr lang="en-US" dirty="0"/>
              <a:t>Naïve </a:t>
            </a:r>
            <a:r>
              <a:rPr lang="en-US" dirty="0" err="1"/>
              <a:t>Bayes</a:t>
            </a:r>
            <a:endParaRPr lang="en-US" dirty="0"/>
          </a:p>
          <a:p>
            <a:pPr marL="342900" indent="-342900">
              <a:buFont typeface="+mj-lt"/>
              <a:buAutoNum type="arabicPeriod"/>
            </a:pPr>
            <a:r>
              <a:rPr lang="en-US" dirty="0"/>
              <a:t>Bayesian Belief Networks</a:t>
            </a:r>
          </a:p>
          <a:p>
            <a:pPr marL="342900" indent="-342900">
              <a:buFont typeface="+mj-lt"/>
              <a:buAutoNum type="arabicPeriod"/>
            </a:pPr>
            <a:r>
              <a:rPr lang="en-US" dirty="0"/>
              <a:t>Neural Networks (Multilayer Perceptron)</a:t>
            </a:r>
          </a:p>
          <a:p>
            <a:pPr marL="342900" indent="-342900">
              <a:buFont typeface="+mj-lt"/>
              <a:buAutoNum type="arabicPeriod"/>
            </a:pPr>
            <a:r>
              <a:rPr lang="en-US" dirty="0"/>
              <a:t>Support Vector Machine (SOM and </a:t>
            </a:r>
            <a:r>
              <a:rPr lang="en-US" dirty="0" err="1"/>
              <a:t>LibSVM</a:t>
            </a:r>
            <a:r>
              <a:rPr lang="en-US" dirty="0"/>
              <a:t>)</a:t>
            </a:r>
          </a:p>
          <a:p>
            <a:pPr marL="342900" indent="-342900">
              <a:buFont typeface="+mj-lt"/>
              <a:buAutoNum type="arabicPeriod"/>
            </a:pPr>
            <a:r>
              <a:rPr lang="en-US" dirty="0" err="1"/>
              <a:t>kNN</a:t>
            </a:r>
            <a:endParaRPr lang="en-US" dirty="0"/>
          </a:p>
        </p:txBody>
      </p:sp>
      <p:sp>
        <p:nvSpPr>
          <p:cNvPr id="8" name="Rectangle 7"/>
          <p:cNvSpPr/>
          <p:nvPr/>
        </p:nvSpPr>
        <p:spPr>
          <a:xfrm>
            <a:off x="649427" y="5710019"/>
            <a:ext cx="741391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solidFill>
                  <a:schemeClr val="tx1"/>
                </a:solidFill>
              </a:rPr>
              <a:t>Which algorithm works best for this dataset?  Can you figure out why?</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99</a:t>
            </a:fld>
            <a:endParaRPr lang="en-US"/>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a:solidFill>
                  <a:schemeClr val="accent1">
                    <a:lumMod val="75000"/>
                  </a:schemeClr>
                </a:solidFill>
              </a:rPr>
              <a:t>For Next Week</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640029562"/>
              </p:ext>
            </p:extLst>
          </p:nvPr>
        </p:nvGraphicFramePr>
        <p:xfrm>
          <a:off x="876299" y="1709738"/>
          <a:ext cx="7307001" cy="3645408"/>
        </p:xfrm>
        <a:graphic>
          <a:graphicData uri="http://schemas.openxmlformats.org/drawingml/2006/table">
            <a:tbl>
              <a:tblPr firstRow="1" firstCol="1" bandRow="1">
                <a:tableStyleId>{5C22544A-7EE6-4342-B048-85BDC9FD1C3A}</a:tableStyleId>
              </a:tblPr>
              <a:tblGrid>
                <a:gridCol w="465127">
                  <a:extLst>
                    <a:ext uri="{9D8B030D-6E8A-4147-A177-3AD203B41FA5}">
                      <a16:colId xmlns:a16="http://schemas.microsoft.com/office/drawing/2014/main" val="20000"/>
                    </a:ext>
                  </a:extLst>
                </a:gridCol>
                <a:gridCol w="1817410">
                  <a:extLst>
                    <a:ext uri="{9D8B030D-6E8A-4147-A177-3AD203B41FA5}">
                      <a16:colId xmlns:a16="http://schemas.microsoft.com/office/drawing/2014/main" val="20001"/>
                    </a:ext>
                  </a:extLst>
                </a:gridCol>
                <a:gridCol w="1838037">
                  <a:extLst>
                    <a:ext uri="{9D8B030D-6E8A-4147-A177-3AD203B41FA5}">
                      <a16:colId xmlns:a16="http://schemas.microsoft.com/office/drawing/2014/main" val="20002"/>
                    </a:ext>
                  </a:extLst>
                </a:gridCol>
                <a:gridCol w="3186427">
                  <a:extLst>
                    <a:ext uri="{9D8B030D-6E8A-4147-A177-3AD203B41FA5}">
                      <a16:colId xmlns:a16="http://schemas.microsoft.com/office/drawing/2014/main"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a:effectLst/>
                        </a:rPr>
                        <a:t>Reading</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Sunday 11:59 pm CST on Blackboard</a:t>
                      </a:r>
                      <a:endParaRPr lang="en-US"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600" dirty="0">
                          <a:solidFill>
                            <a:srgbClr val="000000"/>
                          </a:solidFill>
                          <a:effectLst/>
                          <a:latin typeface="Calibri"/>
                          <a:ea typeface="Times New Roman"/>
                          <a:cs typeface="Times New Roman"/>
                        </a:rPr>
                        <a:t>9</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solidFill>
                            <a:srgbClr val="000000"/>
                          </a:solidFill>
                          <a:effectLst/>
                          <a:latin typeface="Calibri"/>
                          <a:ea typeface="Times New Roman"/>
                          <a:cs typeface="Calibri"/>
                        </a:rPr>
                        <a:t>Clustering:  kMeans, Hierarchical Clustering, DBScan</a:t>
                      </a:r>
                      <a:endParaRPr lang="en-US" sz="1600">
                        <a:effectLst/>
                        <a:latin typeface="Calibri"/>
                        <a:ea typeface="Times New Roman"/>
                        <a:cs typeface="Times New Roman"/>
                      </a:endParaRPr>
                    </a:p>
                  </a:txBody>
                  <a:tcPr marL="68580" marR="68580" marT="0" marB="0"/>
                </a:tc>
                <a:tc>
                  <a:txBody>
                    <a:bodyPr/>
                    <a:lstStyle/>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Han/ Kamber </a:t>
                      </a:r>
                      <a:r>
                        <a:rPr lang="en-US" sz="1600">
                          <a:solidFill>
                            <a:srgbClr val="000000"/>
                          </a:solidFill>
                          <a:effectLst/>
                          <a:latin typeface="Calibri"/>
                          <a:ea typeface="Times New Roman"/>
                          <a:cs typeface="Calibri"/>
                        </a:rPr>
                        <a:t>10.1-10.4, 10.6</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Witten/Eibe 4.8, </a:t>
                      </a:r>
                      <a:r>
                        <a:rPr lang="en-US" sz="1600">
                          <a:solidFill>
                            <a:srgbClr val="000000"/>
                          </a:solidFill>
                          <a:effectLst/>
                          <a:latin typeface="Calibri"/>
                          <a:ea typeface="Times New Roman"/>
                          <a:cs typeface="Calibri"/>
                        </a:rPr>
                        <a:t>6.8, 11</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Zhao 6</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Zacharski 8</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u="sng">
                          <a:solidFill>
                            <a:srgbClr val="0000FF"/>
                          </a:solidFill>
                          <a:effectLst/>
                          <a:latin typeface="Calibri"/>
                          <a:ea typeface="Times New Roman"/>
                          <a:cs typeface="Calibri"/>
                          <a:hlinkClick r:id="rId2"/>
                        </a:rPr>
                        <a:t>kMeans Clustering with h2o (Tutorial)</a:t>
                      </a:r>
                      <a:endParaRPr lang="en-US" sz="1600">
                        <a:effectLst/>
                        <a:latin typeface="Calibri"/>
                        <a:ea typeface="Times New Roman"/>
                        <a:cs typeface="Times New Roman"/>
                      </a:endParaRPr>
                    </a:p>
                    <a:p>
                      <a:pPr marL="342900" marR="0" lvl="0" indent="-342900">
                        <a:lnSpc>
                          <a:spcPct val="115000"/>
                        </a:lnSpc>
                        <a:spcBef>
                          <a:spcPts val="0"/>
                        </a:spcBef>
                        <a:spcAft>
                          <a:spcPts val="1000"/>
                        </a:spcAft>
                        <a:buFont typeface="Symbol"/>
                        <a:buChar char=""/>
                      </a:pPr>
                      <a:r>
                        <a:rPr lang="en-US" sz="1600">
                          <a:solidFill>
                            <a:srgbClr val="000000"/>
                          </a:solidFill>
                          <a:effectLst/>
                          <a:latin typeface="Calibri"/>
                          <a:ea typeface="Times New Roman"/>
                          <a:cs typeface="Calibri"/>
                        </a:rPr>
                        <a:t>YouTube videos as posted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b="1" dirty="0">
                          <a:effectLst/>
                          <a:latin typeface="Calibri"/>
                          <a:ea typeface="Times New Roman"/>
                          <a:cs typeface="Calibri"/>
                        </a:rPr>
                        <a:t>MW Quiz 9</a:t>
                      </a:r>
                      <a:r>
                        <a:rPr lang="en-US" sz="1600" dirty="0">
                          <a:effectLst/>
                          <a:latin typeface="Calibri"/>
                          <a:ea typeface="Times New Roman"/>
                          <a:cs typeface="Calibri"/>
                        </a:rPr>
                        <a:t>:  </a:t>
                      </a:r>
                      <a:r>
                        <a:rPr lang="en-US" sz="1600" dirty="0" err="1">
                          <a:effectLst/>
                          <a:latin typeface="Calibri"/>
                          <a:ea typeface="Times New Roman"/>
                          <a:cs typeface="Calibri"/>
                        </a:rPr>
                        <a:t>kMeans</a:t>
                      </a:r>
                      <a:r>
                        <a:rPr lang="en-US" sz="1600" dirty="0">
                          <a:effectLst/>
                          <a:latin typeface="Calibri"/>
                          <a:ea typeface="Times New Roman"/>
                          <a:cs typeface="Calibri"/>
                        </a:rPr>
                        <a:t>, Hierarchical </a:t>
                      </a:r>
                      <a:r>
                        <a:rPr lang="en-US" sz="1600" dirty="0" err="1">
                          <a:effectLst/>
                          <a:latin typeface="Calibri"/>
                          <a:ea typeface="Times New Roman"/>
                          <a:cs typeface="Calibri"/>
                        </a:rPr>
                        <a:t>Clusterer</a:t>
                      </a:r>
                      <a:endParaRPr lang="en-US" sz="1600" dirty="0">
                        <a:effectLst/>
                        <a:latin typeface="Calibri"/>
                        <a:ea typeface="Times New Roman"/>
                        <a:cs typeface="Times New Roman"/>
                      </a:endParaRPr>
                    </a:p>
                    <a:p>
                      <a:pPr marL="0" marR="0">
                        <a:lnSpc>
                          <a:spcPct val="115000"/>
                        </a:lnSpc>
                        <a:spcBef>
                          <a:spcPts val="0"/>
                        </a:spcBef>
                        <a:spcAft>
                          <a:spcPts val="1000"/>
                        </a:spcAft>
                      </a:pPr>
                      <a:r>
                        <a:rPr lang="en-US" sz="1600" b="1" dirty="0">
                          <a:effectLst/>
                          <a:latin typeface="Calibri"/>
                          <a:ea typeface="Times New Roman"/>
                          <a:cs typeface="Calibri"/>
                        </a:rPr>
                        <a:t>S</a:t>
                      </a:r>
                      <a:r>
                        <a:rPr lang="en-US" sz="1600" dirty="0">
                          <a:effectLst/>
                          <a:latin typeface="Calibri"/>
                          <a:ea typeface="Times New Roman"/>
                          <a:cs typeface="Calibri"/>
                        </a:rPr>
                        <a:t>:  </a:t>
                      </a:r>
                      <a:r>
                        <a:rPr lang="en-US" sz="1600" b="1" dirty="0">
                          <a:effectLst/>
                          <a:latin typeface="Calibri"/>
                          <a:ea typeface="Times New Roman"/>
                          <a:cs typeface="Calibri"/>
                        </a:rPr>
                        <a:t>FINAL_PROJECT_9</a:t>
                      </a:r>
                      <a:r>
                        <a:rPr lang="en-US" sz="1600" dirty="0">
                          <a:effectLst/>
                          <a:latin typeface="Calibri"/>
                          <a:ea typeface="Times New Roman"/>
                          <a:cs typeface="Calibri"/>
                        </a:rPr>
                        <a:t>:  Preprocess your dataset to run with the </a:t>
                      </a:r>
                      <a:r>
                        <a:rPr lang="en-US" sz="1600" dirty="0" err="1">
                          <a:effectLst/>
                          <a:latin typeface="Calibri"/>
                          <a:ea typeface="Times New Roman"/>
                          <a:cs typeface="Calibri"/>
                        </a:rPr>
                        <a:t>kMeans</a:t>
                      </a:r>
                      <a:r>
                        <a:rPr lang="en-US" sz="1600" dirty="0">
                          <a:effectLst/>
                          <a:latin typeface="Calibri"/>
                          <a:ea typeface="Times New Roman"/>
                          <a:cs typeface="Calibri"/>
                        </a:rPr>
                        <a:t>, Hierarchical </a:t>
                      </a:r>
                      <a:r>
                        <a:rPr lang="en-US" sz="1600" dirty="0" err="1">
                          <a:effectLst/>
                          <a:latin typeface="Calibri"/>
                          <a:ea typeface="Times New Roman"/>
                          <a:cs typeface="Calibri"/>
                        </a:rPr>
                        <a:t>Clusterer</a:t>
                      </a:r>
                      <a:r>
                        <a:rPr lang="en-US" sz="1600" dirty="0">
                          <a:effectLst/>
                          <a:latin typeface="Calibri"/>
                          <a:ea typeface="Times New Roman"/>
                          <a:cs typeface="Calibri"/>
                        </a:rPr>
                        <a:t>, and DB Scan algorithms.  How did you tune each algorithm to achieve optimal results?  Which algorithm produces the best results and why?  </a:t>
                      </a:r>
                      <a:endParaRPr lang="en-US" sz="16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56588327"/>
      </p:ext>
    </p:extLst>
  </p:cSld>
  <p:clrMapOvr>
    <a:masterClrMapping/>
  </p:clrMapOvr>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27394</TotalTime>
  <Words>5756</Words>
  <Application>Microsoft Office PowerPoint</Application>
  <PresentationFormat>On-screen Show (4:3)</PresentationFormat>
  <Paragraphs>841</Paragraphs>
  <Slides>99</Slides>
  <Notes>21</Notes>
  <HiddenSlides>18</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5</vt:i4>
      </vt:variant>
      <vt:variant>
        <vt:lpstr>Slide Titles</vt:lpstr>
      </vt:variant>
      <vt:variant>
        <vt:i4>99</vt:i4>
      </vt:variant>
    </vt:vector>
  </HeadingPairs>
  <TitlesOfParts>
    <vt:vector size="118" baseType="lpstr">
      <vt:lpstr>宋体</vt:lpstr>
      <vt:lpstr>宋体</vt:lpstr>
      <vt:lpstr>Arial</vt:lpstr>
      <vt:lpstr>Calibri</vt:lpstr>
      <vt:lpstr>Courier New</vt:lpstr>
      <vt:lpstr>Gothic</vt:lpstr>
      <vt:lpstr>Lucidasans</vt:lpstr>
      <vt:lpstr>Simplified Arabic</vt:lpstr>
      <vt:lpstr>Stencil</vt:lpstr>
      <vt:lpstr>Symbol</vt:lpstr>
      <vt:lpstr>Tahoma</vt:lpstr>
      <vt:lpstr>Times New Roman</vt:lpstr>
      <vt:lpstr>Wingdings</vt:lpstr>
      <vt:lpstr>nologo_template</vt:lpstr>
      <vt:lpstr>Worksheet</vt:lpstr>
      <vt:lpstr>Equation</vt:lpstr>
      <vt:lpstr>Microsoft Excel Macro-Enabled Worksheet</vt:lpstr>
      <vt:lpstr>VISIO</vt:lpstr>
      <vt:lpstr>Acrobat Document</vt:lpstr>
      <vt:lpstr>IT-533: Data Mining</vt:lpstr>
      <vt:lpstr>Welcome Back! Classification—A Two-Step Process </vt:lpstr>
      <vt:lpstr>Welcome Back!  Attribute Selection for Decision Tree Partitioning—C4.5</vt:lpstr>
      <vt:lpstr>Welcome Back!</vt:lpstr>
      <vt:lpstr>Welcome Back!</vt:lpstr>
      <vt:lpstr>Welcome Back!</vt:lpstr>
      <vt:lpstr>Welcome Back!</vt:lpstr>
      <vt:lpstr>Welcome Back! Classifier Evaluation: Confusion Matrix</vt:lpstr>
      <vt:lpstr>Welcome Back! Classifier Evaluation</vt:lpstr>
      <vt:lpstr>Information gain—just incase </vt:lpstr>
      <vt:lpstr>Attribute Selection and Information Gain</vt:lpstr>
      <vt:lpstr>Information Gain Example Calculations</vt:lpstr>
      <vt:lpstr>Information Gain Example</vt:lpstr>
      <vt:lpstr>Information Gain Continued</vt:lpstr>
      <vt:lpstr>Nearest neighbors</vt:lpstr>
      <vt:lpstr>The k-Nearest Neighbor Algorithm</vt:lpstr>
      <vt:lpstr>PowerPoint Presentation</vt:lpstr>
      <vt:lpstr>The k-Nearest Neighbor Algorithm</vt:lpstr>
      <vt:lpstr>Lab in R: K Nearest neighbor</vt:lpstr>
      <vt:lpstr>Lab 3 in R: K NEAREST NEIGHBOR</vt:lpstr>
      <vt:lpstr>Lab 3 in R: K NEAREST NEIGHBOR</vt:lpstr>
      <vt:lpstr>Agenda</vt:lpstr>
      <vt:lpstr>Random forest</vt:lpstr>
      <vt:lpstr>Random Forest:  Introduction</vt:lpstr>
      <vt:lpstr>Random Forest:  Introduction</vt:lpstr>
      <vt:lpstr>Random Forest:  Introduction</vt:lpstr>
      <vt:lpstr>Build Ensemble Classifiers</vt:lpstr>
      <vt:lpstr>Bagging (= Bootstrap Aggregating)</vt:lpstr>
      <vt:lpstr>Why do they work?</vt:lpstr>
      <vt:lpstr>Random Forests</vt:lpstr>
      <vt:lpstr>Features of Random Forests</vt:lpstr>
      <vt:lpstr>Lab 1 in R: random Forest</vt:lpstr>
      <vt:lpstr>The Example Dataset</vt:lpstr>
      <vt:lpstr>Random Forest</vt:lpstr>
      <vt:lpstr>Random Forest</vt:lpstr>
      <vt:lpstr>Agenda</vt:lpstr>
      <vt:lpstr>Lab 1 in h2o: random Forest</vt:lpstr>
      <vt:lpstr>Random Forest in h2o (v. 2.8)</vt:lpstr>
      <vt:lpstr>Random Forest in h2o (v. 2.8)</vt:lpstr>
      <vt:lpstr>Random Forest in h2o (v. 3.10)</vt:lpstr>
      <vt:lpstr>Random Forest in h2o (v. 3.10)</vt:lpstr>
      <vt:lpstr>Neural networks and deep learning</vt:lpstr>
      <vt:lpstr>Modeled on the Brain</vt:lpstr>
      <vt:lpstr>Neural Network</vt:lpstr>
      <vt:lpstr>Neural Network</vt:lpstr>
      <vt:lpstr>Neural Network &amp; Backpropagation</vt:lpstr>
      <vt:lpstr>Neuron: A Hidden/Output Layer Unit </vt:lpstr>
      <vt:lpstr>Backpropagation Algorithm</vt:lpstr>
      <vt:lpstr>Defining a Network Topology</vt:lpstr>
      <vt:lpstr>Example:  Iris Dataset</vt:lpstr>
      <vt:lpstr>SVM—Support Vector Machines</vt:lpstr>
      <vt:lpstr>Example of General SVM</vt:lpstr>
      <vt:lpstr>SVM—Margins and Support Vectors</vt:lpstr>
      <vt:lpstr>Why Is SVM Effective on High Dimensional Data?</vt:lpstr>
      <vt:lpstr>SVM vs. Neural Network</vt:lpstr>
      <vt:lpstr>Lab 2 in R: neural networks/ deep learning</vt:lpstr>
      <vt:lpstr>The Example Datasets</vt:lpstr>
      <vt:lpstr>Example: Prostate Dataset</vt:lpstr>
      <vt:lpstr>Example: Prostate Dataset</vt:lpstr>
      <vt:lpstr>Example: Prostate Dataset</vt:lpstr>
      <vt:lpstr>Example:  Iris Dataset</vt:lpstr>
      <vt:lpstr>Lab 2 in h2o: neural networks/ deep learning</vt:lpstr>
      <vt:lpstr>Deep Learning in h2o (v. 3.10)</vt:lpstr>
      <vt:lpstr>Deep Learning in h2o (v. 3.10)</vt:lpstr>
      <vt:lpstr>prediction</vt:lpstr>
      <vt:lpstr>What Is Prediction?</vt:lpstr>
      <vt:lpstr>Linear Regression </vt:lpstr>
      <vt:lpstr>Nonlinear Regression </vt:lpstr>
      <vt:lpstr>Other Regression-Based Models</vt:lpstr>
      <vt:lpstr>Regression Trees and Model Trees</vt:lpstr>
      <vt:lpstr>Predictive Modeling in Multidimensional Databases</vt:lpstr>
      <vt:lpstr>Prediction: Numerical Data</vt:lpstr>
      <vt:lpstr>Prediction: Categorical Data</vt:lpstr>
      <vt:lpstr>Lab 3 in R: generalized linear modeling</vt:lpstr>
      <vt:lpstr>The Example Datasets</vt:lpstr>
      <vt:lpstr>Example1: Generalized Linear Modeling</vt:lpstr>
      <vt:lpstr>Example1: Generalized Linear Modeling</vt:lpstr>
      <vt:lpstr>The Example Datasets</vt:lpstr>
      <vt:lpstr>Example2: Generalized Linear Modeling with h2o</vt:lpstr>
      <vt:lpstr>Lab 3 in h2o: generalized linear modeling</vt:lpstr>
      <vt:lpstr>Generalized Linear Modeling in h2o (v. 3.10)</vt:lpstr>
      <vt:lpstr>Old weka exercises</vt:lpstr>
      <vt:lpstr>WEKA</vt:lpstr>
      <vt:lpstr>Weka Explorer: Setting Up</vt:lpstr>
      <vt:lpstr>Weka Explorer:  Select Attributes Screen</vt:lpstr>
      <vt:lpstr>Available Attribute Evaluators and Methods</vt:lpstr>
      <vt:lpstr>Weather Dataset Attributes--InformationGainAttributeEval</vt:lpstr>
      <vt:lpstr>Weather Dataset Attributes--GainRatioAttributeEval</vt:lpstr>
      <vt:lpstr>Lab Exercise</vt:lpstr>
      <vt:lpstr>Weka Lab 1</vt:lpstr>
      <vt:lpstr>Lab 1: Multilayer Perceptron</vt:lpstr>
      <vt:lpstr>Lab 1: Multilayer Perceptron</vt:lpstr>
      <vt:lpstr>Lab 1: Multilayer Perceptron</vt:lpstr>
      <vt:lpstr>PowerPoint Presentation</vt:lpstr>
      <vt:lpstr>PowerPoint Presentation</vt:lpstr>
      <vt:lpstr>Weka Lab 2: kNN</vt:lpstr>
      <vt:lpstr>Lab 2:  kNN Algorithm</vt:lpstr>
      <vt:lpstr>PowerPoint Presentation</vt:lpstr>
      <vt:lpstr>For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and Continuing Education</dc:title>
  <dc:creator>sonja</dc:creator>
  <cp:lastModifiedBy>Srinivasa Sriharsha Goteti</cp:lastModifiedBy>
  <cp:revision>1031</cp:revision>
  <cp:lastPrinted>2012-07-05T21:16:32Z</cp:lastPrinted>
  <dcterms:created xsi:type="dcterms:W3CDTF">2011-08-31T15:53:14Z</dcterms:created>
  <dcterms:modified xsi:type="dcterms:W3CDTF">2017-02-27T21:35:26Z</dcterms:modified>
</cp:coreProperties>
</file>